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9"/>
  </p:notesMasterIdLst>
  <p:sldIdLst>
    <p:sldId id="263" r:id="rId5"/>
    <p:sldId id="280" r:id="rId6"/>
    <p:sldId id="267" r:id="rId7"/>
    <p:sldId id="268" r:id="rId8"/>
    <p:sldId id="284" r:id="rId9"/>
    <p:sldId id="285" r:id="rId10"/>
    <p:sldId id="259" r:id="rId11"/>
    <p:sldId id="281" r:id="rId12"/>
    <p:sldId id="282" r:id="rId13"/>
    <p:sldId id="260" r:id="rId14"/>
    <p:sldId id="261" r:id="rId15"/>
    <p:sldId id="262" r:id="rId16"/>
    <p:sldId id="269" r:id="rId17"/>
    <p:sldId id="266"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7D5CD"/>
    <a:srgbClr val="FFCCCC"/>
    <a:srgbClr val="FF9900"/>
    <a:srgbClr val="FF6600"/>
    <a:srgbClr val="FF99CC"/>
    <a:srgbClr val="FFCC99"/>
    <a:srgbClr val="FFCCFF"/>
    <a:srgbClr val="FFFFCC"/>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0" d="100"/>
          <a:sy n="70" d="100"/>
        </p:scale>
        <p:origin x="536" y="52"/>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rija Guttula (IN)" userId="15d7b4ef-b36d-4b6b-884d-bc43d1535bcc" providerId="ADAL" clId="{8557D46E-69F6-4DDA-BF75-AA3DB31A536E}"/>
    <pc:docChg chg="undo redo custSel addSld delSld modSld sldOrd">
      <pc:chgData name="Srija Guttula (IN)" userId="15d7b4ef-b36d-4b6b-884d-bc43d1535bcc" providerId="ADAL" clId="{8557D46E-69F6-4DDA-BF75-AA3DB31A536E}" dt="2026-05-05T05:42:14.544" v="3897" actId="729"/>
      <pc:docMkLst>
        <pc:docMk/>
      </pc:docMkLst>
      <pc:sldChg chg="mod modShow">
        <pc:chgData name="Srija Guttula (IN)" userId="15d7b4ef-b36d-4b6b-884d-bc43d1535bcc" providerId="ADAL" clId="{8557D46E-69F6-4DDA-BF75-AA3DB31A536E}" dt="2026-05-05T05:42:09.587" v="3895" actId="729"/>
        <pc:sldMkLst>
          <pc:docMk/>
          <pc:sldMk cId="3479865724" sldId="259"/>
        </pc:sldMkLst>
      </pc:sldChg>
      <pc:sldChg chg="modSp mod">
        <pc:chgData name="Srija Guttula (IN)" userId="15d7b4ef-b36d-4b6b-884d-bc43d1535bcc" providerId="ADAL" clId="{8557D46E-69F6-4DDA-BF75-AA3DB31A536E}" dt="2026-04-15T07:30:14.107" v="3775" actId="14100"/>
        <pc:sldMkLst>
          <pc:docMk/>
          <pc:sldMk cId="1600842025" sldId="267"/>
        </pc:sldMkLst>
        <pc:spChg chg="mod">
          <ac:chgData name="Srija Guttula (IN)" userId="15d7b4ef-b36d-4b6b-884d-bc43d1535bcc" providerId="ADAL" clId="{8557D46E-69F6-4DDA-BF75-AA3DB31A536E}" dt="2026-04-15T07:30:14.107" v="3775" actId="14100"/>
          <ac:spMkLst>
            <pc:docMk/>
            <pc:sldMk cId="1600842025" sldId="267"/>
            <ac:spMk id="14" creationId="{33991656-003D-E740-AECC-764807837392}"/>
          </ac:spMkLst>
        </pc:spChg>
        <pc:spChg chg="mod">
          <ac:chgData name="Srija Guttula (IN)" userId="15d7b4ef-b36d-4b6b-884d-bc43d1535bcc" providerId="ADAL" clId="{8557D46E-69F6-4DDA-BF75-AA3DB31A536E}" dt="2026-04-15T07:30:07.979" v="3774" actId="1076"/>
          <ac:spMkLst>
            <pc:docMk/>
            <pc:sldMk cId="1600842025" sldId="267"/>
            <ac:spMk id="18" creationId="{7D735BA3-4E91-221D-C1E6-F42D8A44EEB1}"/>
          </ac:spMkLst>
        </pc:spChg>
        <pc:picChg chg="mod">
          <ac:chgData name="Srija Guttula (IN)" userId="15d7b4ef-b36d-4b6b-884d-bc43d1535bcc" providerId="ADAL" clId="{8557D46E-69F6-4DDA-BF75-AA3DB31A536E}" dt="2026-04-15T07:27:53.387" v="3773" actId="14100"/>
          <ac:picMkLst>
            <pc:docMk/>
            <pc:sldMk cId="1600842025" sldId="267"/>
            <ac:picMk id="1034" creationId="{B9B89C2C-70CE-16AF-5F34-466046ACB014}"/>
          </ac:picMkLst>
        </pc:picChg>
      </pc:sldChg>
      <pc:sldChg chg="addSp delSp modSp new mod">
        <pc:chgData name="Srija Guttula (IN)" userId="15d7b4ef-b36d-4b6b-884d-bc43d1535bcc" providerId="ADAL" clId="{8557D46E-69F6-4DDA-BF75-AA3DB31A536E}" dt="2026-05-04T05:14:36.346" v="3886" actId="20577"/>
        <pc:sldMkLst>
          <pc:docMk/>
          <pc:sldMk cId="4069746999" sldId="269"/>
        </pc:sldMkLst>
        <pc:spChg chg="mod">
          <ac:chgData name="Srija Guttula (IN)" userId="15d7b4ef-b36d-4b6b-884d-bc43d1535bcc" providerId="ADAL" clId="{8557D46E-69F6-4DDA-BF75-AA3DB31A536E}" dt="2026-05-04T05:14:29.606" v="3882" actId="20577"/>
          <ac:spMkLst>
            <pc:docMk/>
            <pc:sldMk cId="4069746999" sldId="269"/>
            <ac:spMk id="22" creationId="{B2D00394-3BCC-FF31-1D87-A013BE2FD285}"/>
          </ac:spMkLst>
        </pc:spChg>
        <pc:spChg chg="mod">
          <ac:chgData name="Srija Guttula (IN)" userId="15d7b4ef-b36d-4b6b-884d-bc43d1535bcc" providerId="ADAL" clId="{8557D46E-69F6-4DDA-BF75-AA3DB31A536E}" dt="2026-04-09T10:22:55.706" v="3769" actId="20577"/>
          <ac:spMkLst>
            <pc:docMk/>
            <pc:sldMk cId="4069746999" sldId="269"/>
            <ac:spMk id="23" creationId="{1A38A873-2740-4670-D520-B9A2A9790456}"/>
          </ac:spMkLst>
        </pc:spChg>
        <pc:spChg chg="mod">
          <ac:chgData name="Srija Guttula (IN)" userId="15d7b4ef-b36d-4b6b-884d-bc43d1535bcc" providerId="ADAL" clId="{8557D46E-69F6-4DDA-BF75-AA3DB31A536E}" dt="2026-05-04T05:14:36.346" v="3886" actId="20577"/>
          <ac:spMkLst>
            <pc:docMk/>
            <pc:sldMk cId="4069746999" sldId="269"/>
            <ac:spMk id="24" creationId="{F4C8D25B-5EF7-D86E-2960-E3BF3DCBFD63}"/>
          </ac:spMkLst>
        </pc:spChg>
        <pc:spChg chg="mod">
          <ac:chgData name="Srija Guttula (IN)" userId="15d7b4ef-b36d-4b6b-884d-bc43d1535bcc" providerId="ADAL" clId="{8557D46E-69F6-4DDA-BF75-AA3DB31A536E}" dt="2026-04-09T10:23:03.242" v="3771" actId="20577"/>
          <ac:spMkLst>
            <pc:docMk/>
            <pc:sldMk cId="4069746999" sldId="269"/>
            <ac:spMk id="27" creationId="{B2A079DF-2E81-C6E8-B0D7-C08254E9FDCE}"/>
          </ac:spMkLst>
        </pc:spChg>
      </pc:sldChg>
      <pc:sldChg chg="addSp modSp mod">
        <pc:chgData name="Srija Guttula (IN)" userId="15d7b4ef-b36d-4b6b-884d-bc43d1535bcc" providerId="ADAL" clId="{8557D46E-69F6-4DDA-BF75-AA3DB31A536E}" dt="2026-05-04T05:12:28.304" v="3880" actId="113"/>
        <pc:sldMkLst>
          <pc:docMk/>
          <pc:sldMk cId="3559692141" sldId="280"/>
        </pc:sldMkLst>
        <pc:spChg chg="add mod">
          <ac:chgData name="Srija Guttula (IN)" userId="15d7b4ef-b36d-4b6b-884d-bc43d1535bcc" providerId="ADAL" clId="{8557D46E-69F6-4DDA-BF75-AA3DB31A536E}" dt="2026-05-04T05:12:28.304" v="3880" actId="113"/>
          <ac:spMkLst>
            <pc:docMk/>
            <pc:sldMk cId="3559692141" sldId="280"/>
            <ac:spMk id="8" creationId="{B28E8A0D-F29E-6AD8-4CA6-0FAD3B77DAB0}"/>
          </ac:spMkLst>
        </pc:spChg>
      </pc:sldChg>
      <pc:sldChg chg="mod modShow">
        <pc:chgData name="Srija Guttula (IN)" userId="15d7b4ef-b36d-4b6b-884d-bc43d1535bcc" providerId="ADAL" clId="{8557D46E-69F6-4DDA-BF75-AA3DB31A536E}" dt="2026-05-05T05:42:12.144" v="3896" actId="729"/>
        <pc:sldMkLst>
          <pc:docMk/>
          <pc:sldMk cId="2744862931" sldId="281"/>
        </pc:sldMkLst>
      </pc:sldChg>
      <pc:sldChg chg="mod modShow">
        <pc:chgData name="Srija Guttula (IN)" userId="15d7b4ef-b36d-4b6b-884d-bc43d1535bcc" providerId="ADAL" clId="{8557D46E-69F6-4DDA-BF75-AA3DB31A536E}" dt="2026-05-05T05:42:14.544" v="3897" actId="729"/>
        <pc:sldMkLst>
          <pc:docMk/>
          <pc:sldMk cId="2147368251" sldId="282"/>
        </pc:sldMkLst>
      </pc:sldChg>
      <pc:sldChg chg="modSp mod">
        <pc:chgData name="Srija Guttula (IN)" userId="15d7b4ef-b36d-4b6b-884d-bc43d1535bcc" providerId="ADAL" clId="{8557D46E-69F6-4DDA-BF75-AA3DB31A536E}" dt="2026-05-04T10:39:12.132" v="3894" actId="20577"/>
        <pc:sldMkLst>
          <pc:docMk/>
          <pc:sldMk cId="2107641103" sldId="285"/>
        </pc:sldMkLst>
        <pc:spChg chg="mod">
          <ac:chgData name="Srija Guttula (IN)" userId="15d7b4ef-b36d-4b6b-884d-bc43d1535bcc" providerId="ADAL" clId="{8557D46E-69F6-4DDA-BF75-AA3DB31A536E}" dt="2026-05-04T10:39:12.132" v="3894" actId="20577"/>
          <ac:spMkLst>
            <pc:docMk/>
            <pc:sldMk cId="2107641103" sldId="285"/>
            <ac:spMk id="9" creationId="{E7DD4A6F-3A5F-6DDE-CCF0-D465C9F8047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C6E969-E1AE-4EC9-868D-9FAE8BB208E8}" type="datetimeFigureOut">
              <a:rPr lang="en-US" smtClean="0"/>
              <a:t>05/05/2026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A08916-4EAC-42D9-99A9-2F10B4D169E2}" type="slidenum">
              <a:rPr lang="en-US" smtClean="0"/>
              <a:t>‹#›</a:t>
            </a:fld>
            <a:endParaRPr lang="en-US"/>
          </a:p>
        </p:txBody>
      </p:sp>
    </p:spTree>
    <p:extLst>
      <p:ext uri="{BB962C8B-B14F-4D97-AF65-F5344CB8AC3E}">
        <p14:creationId xmlns:p14="http://schemas.microsoft.com/office/powerpoint/2010/main" val="24210693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E51D89-1BCB-3100-D8EB-831154ADCF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EE97CD-7C2F-C285-31D5-3D9FA5A192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F5262A6-AFB3-A446-647E-8E9E02CE279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A3EE648-A18E-4DAF-68BF-D59A488653F0}"/>
              </a:ext>
            </a:extLst>
          </p:cNvPr>
          <p:cNvSpPr>
            <a:spLocks noGrp="1"/>
          </p:cNvSpPr>
          <p:nvPr>
            <p:ph type="sldNum" sz="quarter" idx="5"/>
          </p:nvPr>
        </p:nvSpPr>
        <p:spPr/>
        <p:txBody>
          <a:bodyPr/>
          <a:lstStyle/>
          <a:p>
            <a:fld id="{0FFBA46A-3773-4DBA-B256-47E9B13E9BD7}" type="slidenum">
              <a:rPr lang="en-US" smtClean="0"/>
              <a:t>2</a:t>
            </a:fld>
            <a:endParaRPr lang="en-US"/>
          </a:p>
        </p:txBody>
      </p:sp>
    </p:spTree>
    <p:extLst>
      <p:ext uri="{BB962C8B-B14F-4D97-AF65-F5344CB8AC3E}">
        <p14:creationId xmlns:p14="http://schemas.microsoft.com/office/powerpoint/2010/main" val="17886772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1A08916-4EAC-42D9-99A9-2F10B4D169E2}" type="slidenum">
              <a:rPr lang="en-US" smtClean="0"/>
              <a:t>3</a:t>
            </a:fld>
            <a:endParaRPr lang="en-US"/>
          </a:p>
        </p:txBody>
      </p:sp>
    </p:spTree>
    <p:extLst>
      <p:ext uri="{BB962C8B-B14F-4D97-AF65-F5344CB8AC3E}">
        <p14:creationId xmlns:p14="http://schemas.microsoft.com/office/powerpoint/2010/main" val="21300421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1A08916-4EAC-42D9-99A9-2F10B4D169E2}" type="slidenum">
              <a:rPr lang="en-US" smtClean="0"/>
              <a:t>5</a:t>
            </a:fld>
            <a:endParaRPr lang="en-US"/>
          </a:p>
        </p:txBody>
      </p:sp>
    </p:spTree>
    <p:extLst>
      <p:ext uri="{BB962C8B-B14F-4D97-AF65-F5344CB8AC3E}">
        <p14:creationId xmlns:p14="http://schemas.microsoft.com/office/powerpoint/2010/main" val="36230654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775950-0F64-5923-78E3-834AD24F04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87B80A-84A3-B998-5648-1D1C2892FB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FA412F-6C14-1D4A-9B99-DC19DC80E65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2D81605-EBB9-7803-5BC3-B5918E14FF4B}"/>
              </a:ext>
            </a:extLst>
          </p:cNvPr>
          <p:cNvSpPr>
            <a:spLocks noGrp="1"/>
          </p:cNvSpPr>
          <p:nvPr>
            <p:ph type="sldNum" sz="quarter" idx="5"/>
          </p:nvPr>
        </p:nvSpPr>
        <p:spPr/>
        <p:txBody>
          <a:bodyPr/>
          <a:lstStyle/>
          <a:p>
            <a:fld id="{31A08916-4EAC-42D9-99A9-2F10B4D169E2}" type="slidenum">
              <a:rPr lang="en-US" smtClean="0"/>
              <a:t>6</a:t>
            </a:fld>
            <a:endParaRPr lang="en-US"/>
          </a:p>
        </p:txBody>
      </p:sp>
    </p:spTree>
    <p:extLst>
      <p:ext uri="{BB962C8B-B14F-4D97-AF65-F5344CB8AC3E}">
        <p14:creationId xmlns:p14="http://schemas.microsoft.com/office/powerpoint/2010/main" val="31960129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1A08916-4EAC-42D9-99A9-2F10B4D169E2}" type="slidenum">
              <a:rPr lang="en-US" smtClean="0"/>
              <a:t>8</a:t>
            </a:fld>
            <a:endParaRPr lang="en-US"/>
          </a:p>
        </p:txBody>
      </p:sp>
    </p:spTree>
    <p:extLst>
      <p:ext uri="{BB962C8B-B14F-4D97-AF65-F5344CB8AC3E}">
        <p14:creationId xmlns:p14="http://schemas.microsoft.com/office/powerpoint/2010/main" val="13218807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1A08916-4EAC-42D9-99A9-2F10B4D169E2}" type="slidenum">
              <a:rPr lang="en-US" smtClean="0"/>
              <a:t>11</a:t>
            </a:fld>
            <a:endParaRPr lang="en-US"/>
          </a:p>
        </p:txBody>
      </p:sp>
    </p:spTree>
    <p:extLst>
      <p:ext uri="{BB962C8B-B14F-4D97-AF65-F5344CB8AC3E}">
        <p14:creationId xmlns:p14="http://schemas.microsoft.com/office/powerpoint/2010/main" val="10223223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7AB482-9A3C-A7EB-8DE8-4C7FFA3D0EA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046237C-166E-4A97-57FC-8FCA3E88024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8E0ABEC-59FA-298C-E3B2-F94285803E6C}"/>
              </a:ext>
            </a:extLst>
          </p:cNvPr>
          <p:cNvSpPr>
            <a:spLocks noGrp="1"/>
          </p:cNvSpPr>
          <p:nvPr>
            <p:ph type="dt" sz="half" idx="10"/>
          </p:nvPr>
        </p:nvSpPr>
        <p:spPr/>
        <p:txBody>
          <a:bodyPr/>
          <a:lstStyle/>
          <a:p>
            <a:fld id="{45C64C1A-37EB-4470-9CAC-AA5E2E57DFF4}" type="datetimeFigureOut">
              <a:rPr lang="en-US" smtClean="0"/>
              <a:t>05/05/2026</a:t>
            </a:fld>
            <a:endParaRPr lang="en-US"/>
          </a:p>
        </p:txBody>
      </p:sp>
      <p:sp>
        <p:nvSpPr>
          <p:cNvPr id="5" name="Footer Placeholder 4">
            <a:extLst>
              <a:ext uri="{FF2B5EF4-FFF2-40B4-BE49-F238E27FC236}">
                <a16:creationId xmlns:a16="http://schemas.microsoft.com/office/drawing/2014/main" id="{5EDF1353-198C-5D73-FB31-6CC6362C4CF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DA10DD-EAB0-4696-63B2-4C935E0C19DD}"/>
              </a:ext>
            </a:extLst>
          </p:cNvPr>
          <p:cNvSpPr>
            <a:spLocks noGrp="1"/>
          </p:cNvSpPr>
          <p:nvPr>
            <p:ph type="sldNum" sz="quarter" idx="12"/>
          </p:nvPr>
        </p:nvSpPr>
        <p:spPr/>
        <p:txBody>
          <a:bodyPr/>
          <a:lstStyle/>
          <a:p>
            <a:fld id="{BC55AD53-72FE-47FD-90C3-D184F8D7D6EC}" type="slidenum">
              <a:rPr lang="en-US" smtClean="0"/>
              <a:t>‹#›</a:t>
            </a:fld>
            <a:endParaRPr lang="en-US"/>
          </a:p>
        </p:txBody>
      </p:sp>
    </p:spTree>
    <p:extLst>
      <p:ext uri="{BB962C8B-B14F-4D97-AF65-F5344CB8AC3E}">
        <p14:creationId xmlns:p14="http://schemas.microsoft.com/office/powerpoint/2010/main" val="6561182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209A51-C378-B7DA-57B8-7B3B6DFD914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2CB6F82-9AE8-C481-4FF3-F7263A214DD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7AEA12-F836-8C8C-55FF-D61914666B79}"/>
              </a:ext>
            </a:extLst>
          </p:cNvPr>
          <p:cNvSpPr>
            <a:spLocks noGrp="1"/>
          </p:cNvSpPr>
          <p:nvPr>
            <p:ph type="dt" sz="half" idx="10"/>
          </p:nvPr>
        </p:nvSpPr>
        <p:spPr/>
        <p:txBody>
          <a:bodyPr/>
          <a:lstStyle/>
          <a:p>
            <a:fld id="{45C64C1A-37EB-4470-9CAC-AA5E2E57DFF4}" type="datetimeFigureOut">
              <a:rPr lang="en-US" smtClean="0"/>
              <a:t>05/05/2026</a:t>
            </a:fld>
            <a:endParaRPr lang="en-US"/>
          </a:p>
        </p:txBody>
      </p:sp>
      <p:sp>
        <p:nvSpPr>
          <p:cNvPr id="5" name="Footer Placeholder 4">
            <a:extLst>
              <a:ext uri="{FF2B5EF4-FFF2-40B4-BE49-F238E27FC236}">
                <a16:creationId xmlns:a16="http://schemas.microsoft.com/office/drawing/2014/main" id="{110686B6-C833-615A-A639-CF5C044405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F128EB-1C18-EAE3-567E-19E1D6C6B280}"/>
              </a:ext>
            </a:extLst>
          </p:cNvPr>
          <p:cNvSpPr>
            <a:spLocks noGrp="1"/>
          </p:cNvSpPr>
          <p:nvPr>
            <p:ph type="sldNum" sz="quarter" idx="12"/>
          </p:nvPr>
        </p:nvSpPr>
        <p:spPr/>
        <p:txBody>
          <a:bodyPr/>
          <a:lstStyle/>
          <a:p>
            <a:fld id="{BC55AD53-72FE-47FD-90C3-D184F8D7D6EC}" type="slidenum">
              <a:rPr lang="en-US" smtClean="0"/>
              <a:t>‹#›</a:t>
            </a:fld>
            <a:endParaRPr lang="en-US"/>
          </a:p>
        </p:txBody>
      </p:sp>
    </p:spTree>
    <p:extLst>
      <p:ext uri="{BB962C8B-B14F-4D97-AF65-F5344CB8AC3E}">
        <p14:creationId xmlns:p14="http://schemas.microsoft.com/office/powerpoint/2010/main" val="7488304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85F2666-F079-4A13-E296-BE037C1788C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AA3B201-8B82-235E-2F7F-672FB47D32C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33538E-B393-7B41-AC1C-40CDAB31AA60}"/>
              </a:ext>
            </a:extLst>
          </p:cNvPr>
          <p:cNvSpPr>
            <a:spLocks noGrp="1"/>
          </p:cNvSpPr>
          <p:nvPr>
            <p:ph type="dt" sz="half" idx="10"/>
          </p:nvPr>
        </p:nvSpPr>
        <p:spPr/>
        <p:txBody>
          <a:bodyPr/>
          <a:lstStyle/>
          <a:p>
            <a:fld id="{45C64C1A-37EB-4470-9CAC-AA5E2E57DFF4}" type="datetimeFigureOut">
              <a:rPr lang="en-US" smtClean="0"/>
              <a:t>05/05/2026</a:t>
            </a:fld>
            <a:endParaRPr lang="en-US"/>
          </a:p>
        </p:txBody>
      </p:sp>
      <p:sp>
        <p:nvSpPr>
          <p:cNvPr id="5" name="Footer Placeholder 4">
            <a:extLst>
              <a:ext uri="{FF2B5EF4-FFF2-40B4-BE49-F238E27FC236}">
                <a16:creationId xmlns:a16="http://schemas.microsoft.com/office/drawing/2014/main" id="{6E06F3BA-F81A-DC83-B00D-0F1BF7DD19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8CD1E5-DC13-E59C-12EC-08C82A9AEF17}"/>
              </a:ext>
            </a:extLst>
          </p:cNvPr>
          <p:cNvSpPr>
            <a:spLocks noGrp="1"/>
          </p:cNvSpPr>
          <p:nvPr>
            <p:ph type="sldNum" sz="quarter" idx="12"/>
          </p:nvPr>
        </p:nvSpPr>
        <p:spPr/>
        <p:txBody>
          <a:bodyPr/>
          <a:lstStyle/>
          <a:p>
            <a:fld id="{BC55AD53-72FE-47FD-90C3-D184F8D7D6EC}" type="slidenum">
              <a:rPr lang="en-US" smtClean="0"/>
              <a:t>‹#›</a:t>
            </a:fld>
            <a:endParaRPr lang="en-US"/>
          </a:p>
        </p:txBody>
      </p:sp>
    </p:spTree>
    <p:extLst>
      <p:ext uri="{BB962C8B-B14F-4D97-AF65-F5344CB8AC3E}">
        <p14:creationId xmlns:p14="http://schemas.microsoft.com/office/powerpoint/2010/main" val="2927052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616A0C-66E4-920E-A6C5-61EC342620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7F018E0-2E70-D014-1D44-B43D9255EF0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411D27-50E5-0363-CDFE-7FD5DDC81C52}"/>
              </a:ext>
            </a:extLst>
          </p:cNvPr>
          <p:cNvSpPr>
            <a:spLocks noGrp="1"/>
          </p:cNvSpPr>
          <p:nvPr>
            <p:ph type="dt" sz="half" idx="10"/>
          </p:nvPr>
        </p:nvSpPr>
        <p:spPr/>
        <p:txBody>
          <a:bodyPr/>
          <a:lstStyle/>
          <a:p>
            <a:fld id="{45C64C1A-37EB-4470-9CAC-AA5E2E57DFF4}" type="datetimeFigureOut">
              <a:rPr lang="en-US" smtClean="0"/>
              <a:t>05/05/2026</a:t>
            </a:fld>
            <a:endParaRPr lang="en-US"/>
          </a:p>
        </p:txBody>
      </p:sp>
      <p:sp>
        <p:nvSpPr>
          <p:cNvPr id="5" name="Footer Placeholder 4">
            <a:extLst>
              <a:ext uri="{FF2B5EF4-FFF2-40B4-BE49-F238E27FC236}">
                <a16:creationId xmlns:a16="http://schemas.microsoft.com/office/drawing/2014/main" id="{FFA419FE-9A0D-F60E-F5C5-4B7C02DB9C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14D3A4-AC61-8F0B-24A0-78634C13E8A8}"/>
              </a:ext>
            </a:extLst>
          </p:cNvPr>
          <p:cNvSpPr>
            <a:spLocks noGrp="1"/>
          </p:cNvSpPr>
          <p:nvPr>
            <p:ph type="sldNum" sz="quarter" idx="12"/>
          </p:nvPr>
        </p:nvSpPr>
        <p:spPr/>
        <p:txBody>
          <a:bodyPr/>
          <a:lstStyle/>
          <a:p>
            <a:fld id="{BC55AD53-72FE-47FD-90C3-D184F8D7D6EC}" type="slidenum">
              <a:rPr lang="en-US" smtClean="0"/>
              <a:t>‹#›</a:t>
            </a:fld>
            <a:endParaRPr lang="en-US"/>
          </a:p>
        </p:txBody>
      </p:sp>
    </p:spTree>
    <p:extLst>
      <p:ext uri="{BB962C8B-B14F-4D97-AF65-F5344CB8AC3E}">
        <p14:creationId xmlns:p14="http://schemas.microsoft.com/office/powerpoint/2010/main" val="184274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96FD8-BF2C-58B1-5F63-43FD953CBC7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98B3718-8BCC-D884-15F1-CC40B37DE7B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173C45-AAEA-BC7D-E391-CDFE3C27A082}"/>
              </a:ext>
            </a:extLst>
          </p:cNvPr>
          <p:cNvSpPr>
            <a:spLocks noGrp="1"/>
          </p:cNvSpPr>
          <p:nvPr>
            <p:ph type="dt" sz="half" idx="10"/>
          </p:nvPr>
        </p:nvSpPr>
        <p:spPr/>
        <p:txBody>
          <a:bodyPr/>
          <a:lstStyle/>
          <a:p>
            <a:fld id="{45C64C1A-37EB-4470-9CAC-AA5E2E57DFF4}" type="datetimeFigureOut">
              <a:rPr lang="en-US" smtClean="0"/>
              <a:t>05/05/2026</a:t>
            </a:fld>
            <a:endParaRPr lang="en-US"/>
          </a:p>
        </p:txBody>
      </p:sp>
      <p:sp>
        <p:nvSpPr>
          <p:cNvPr id="5" name="Footer Placeholder 4">
            <a:extLst>
              <a:ext uri="{FF2B5EF4-FFF2-40B4-BE49-F238E27FC236}">
                <a16:creationId xmlns:a16="http://schemas.microsoft.com/office/drawing/2014/main" id="{4BA5D00D-BE39-6EB5-01BD-BA9718D567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E41171-68A7-067C-CFD0-45F23330DC3D}"/>
              </a:ext>
            </a:extLst>
          </p:cNvPr>
          <p:cNvSpPr>
            <a:spLocks noGrp="1"/>
          </p:cNvSpPr>
          <p:nvPr>
            <p:ph type="sldNum" sz="quarter" idx="12"/>
          </p:nvPr>
        </p:nvSpPr>
        <p:spPr/>
        <p:txBody>
          <a:bodyPr/>
          <a:lstStyle/>
          <a:p>
            <a:fld id="{BC55AD53-72FE-47FD-90C3-D184F8D7D6EC}" type="slidenum">
              <a:rPr lang="en-US" smtClean="0"/>
              <a:t>‹#›</a:t>
            </a:fld>
            <a:endParaRPr lang="en-US"/>
          </a:p>
        </p:txBody>
      </p:sp>
    </p:spTree>
    <p:extLst>
      <p:ext uri="{BB962C8B-B14F-4D97-AF65-F5344CB8AC3E}">
        <p14:creationId xmlns:p14="http://schemas.microsoft.com/office/powerpoint/2010/main" val="644498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F8DDA-C9EA-E06A-B819-7B0B809A5CC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59251CA-5BEA-2908-BD91-AC29C8BF3E7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9630397-FCA4-442E-D47B-92F4B79938A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FE66F84-2E7E-6CE2-4831-16A0CC3AB6F6}"/>
              </a:ext>
            </a:extLst>
          </p:cNvPr>
          <p:cNvSpPr>
            <a:spLocks noGrp="1"/>
          </p:cNvSpPr>
          <p:nvPr>
            <p:ph type="dt" sz="half" idx="10"/>
          </p:nvPr>
        </p:nvSpPr>
        <p:spPr/>
        <p:txBody>
          <a:bodyPr/>
          <a:lstStyle/>
          <a:p>
            <a:fld id="{45C64C1A-37EB-4470-9CAC-AA5E2E57DFF4}" type="datetimeFigureOut">
              <a:rPr lang="en-US" smtClean="0"/>
              <a:t>05/05/2026</a:t>
            </a:fld>
            <a:endParaRPr lang="en-US"/>
          </a:p>
        </p:txBody>
      </p:sp>
      <p:sp>
        <p:nvSpPr>
          <p:cNvPr id="6" name="Footer Placeholder 5">
            <a:extLst>
              <a:ext uri="{FF2B5EF4-FFF2-40B4-BE49-F238E27FC236}">
                <a16:creationId xmlns:a16="http://schemas.microsoft.com/office/drawing/2014/main" id="{4281BD27-9365-A4CD-00B2-E98E6C62E04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2B17324-98E6-12F0-4C03-20026E0F1C37}"/>
              </a:ext>
            </a:extLst>
          </p:cNvPr>
          <p:cNvSpPr>
            <a:spLocks noGrp="1"/>
          </p:cNvSpPr>
          <p:nvPr>
            <p:ph type="sldNum" sz="quarter" idx="12"/>
          </p:nvPr>
        </p:nvSpPr>
        <p:spPr/>
        <p:txBody>
          <a:bodyPr/>
          <a:lstStyle/>
          <a:p>
            <a:fld id="{BC55AD53-72FE-47FD-90C3-D184F8D7D6EC}" type="slidenum">
              <a:rPr lang="en-US" smtClean="0"/>
              <a:t>‹#›</a:t>
            </a:fld>
            <a:endParaRPr lang="en-US"/>
          </a:p>
        </p:txBody>
      </p:sp>
    </p:spTree>
    <p:extLst>
      <p:ext uri="{BB962C8B-B14F-4D97-AF65-F5344CB8AC3E}">
        <p14:creationId xmlns:p14="http://schemas.microsoft.com/office/powerpoint/2010/main" val="889935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2D4DF-D799-468D-28AE-AB20F5BBAB9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94B43EE-D35C-1E25-5156-ADA1E83D331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9F95189-36CE-1DCC-3432-5F18A4CCB05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6580138-651A-60D6-E62D-5FB571FE738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97F21A3-5337-581E-C3FC-AE228D4446B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E899E28-D6BD-F5ED-F84D-9276A4F62AD4}"/>
              </a:ext>
            </a:extLst>
          </p:cNvPr>
          <p:cNvSpPr>
            <a:spLocks noGrp="1"/>
          </p:cNvSpPr>
          <p:nvPr>
            <p:ph type="dt" sz="half" idx="10"/>
          </p:nvPr>
        </p:nvSpPr>
        <p:spPr/>
        <p:txBody>
          <a:bodyPr/>
          <a:lstStyle/>
          <a:p>
            <a:fld id="{45C64C1A-37EB-4470-9CAC-AA5E2E57DFF4}" type="datetimeFigureOut">
              <a:rPr lang="en-US" smtClean="0"/>
              <a:t>05/05/2026</a:t>
            </a:fld>
            <a:endParaRPr lang="en-US"/>
          </a:p>
        </p:txBody>
      </p:sp>
      <p:sp>
        <p:nvSpPr>
          <p:cNvPr id="8" name="Footer Placeholder 7">
            <a:extLst>
              <a:ext uri="{FF2B5EF4-FFF2-40B4-BE49-F238E27FC236}">
                <a16:creationId xmlns:a16="http://schemas.microsoft.com/office/drawing/2014/main" id="{3FA77052-73F4-E8D3-A64A-A46AD697CB1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9EAE867-CDA9-A8C5-92CD-B474A62F1452}"/>
              </a:ext>
            </a:extLst>
          </p:cNvPr>
          <p:cNvSpPr>
            <a:spLocks noGrp="1"/>
          </p:cNvSpPr>
          <p:nvPr>
            <p:ph type="sldNum" sz="quarter" idx="12"/>
          </p:nvPr>
        </p:nvSpPr>
        <p:spPr/>
        <p:txBody>
          <a:bodyPr/>
          <a:lstStyle/>
          <a:p>
            <a:fld id="{BC55AD53-72FE-47FD-90C3-D184F8D7D6EC}" type="slidenum">
              <a:rPr lang="en-US" smtClean="0"/>
              <a:t>‹#›</a:t>
            </a:fld>
            <a:endParaRPr lang="en-US"/>
          </a:p>
        </p:txBody>
      </p:sp>
    </p:spTree>
    <p:extLst>
      <p:ext uri="{BB962C8B-B14F-4D97-AF65-F5344CB8AC3E}">
        <p14:creationId xmlns:p14="http://schemas.microsoft.com/office/powerpoint/2010/main" val="23975931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026096-407D-5370-88DA-6BF4C0D2622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CDF1092-0E68-CFD7-3C0A-B9C550A571D5}"/>
              </a:ext>
            </a:extLst>
          </p:cNvPr>
          <p:cNvSpPr>
            <a:spLocks noGrp="1"/>
          </p:cNvSpPr>
          <p:nvPr>
            <p:ph type="dt" sz="half" idx="10"/>
          </p:nvPr>
        </p:nvSpPr>
        <p:spPr/>
        <p:txBody>
          <a:bodyPr/>
          <a:lstStyle/>
          <a:p>
            <a:fld id="{45C64C1A-37EB-4470-9CAC-AA5E2E57DFF4}" type="datetimeFigureOut">
              <a:rPr lang="en-US" smtClean="0"/>
              <a:t>05/05/2026</a:t>
            </a:fld>
            <a:endParaRPr lang="en-US"/>
          </a:p>
        </p:txBody>
      </p:sp>
      <p:sp>
        <p:nvSpPr>
          <p:cNvPr id="4" name="Footer Placeholder 3">
            <a:extLst>
              <a:ext uri="{FF2B5EF4-FFF2-40B4-BE49-F238E27FC236}">
                <a16:creationId xmlns:a16="http://schemas.microsoft.com/office/drawing/2014/main" id="{01A5D2D8-5BBA-4CC0-2863-1AD25094C43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C8EE089-3F3E-3F8C-831F-4CA96BCB2B61}"/>
              </a:ext>
            </a:extLst>
          </p:cNvPr>
          <p:cNvSpPr>
            <a:spLocks noGrp="1"/>
          </p:cNvSpPr>
          <p:nvPr>
            <p:ph type="sldNum" sz="quarter" idx="12"/>
          </p:nvPr>
        </p:nvSpPr>
        <p:spPr/>
        <p:txBody>
          <a:bodyPr/>
          <a:lstStyle/>
          <a:p>
            <a:fld id="{BC55AD53-72FE-47FD-90C3-D184F8D7D6EC}" type="slidenum">
              <a:rPr lang="en-US" smtClean="0"/>
              <a:t>‹#›</a:t>
            </a:fld>
            <a:endParaRPr lang="en-US"/>
          </a:p>
        </p:txBody>
      </p:sp>
    </p:spTree>
    <p:extLst>
      <p:ext uri="{BB962C8B-B14F-4D97-AF65-F5344CB8AC3E}">
        <p14:creationId xmlns:p14="http://schemas.microsoft.com/office/powerpoint/2010/main" val="32847790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9F8F25E-38E9-03A0-B84B-10CD4AED0E33}"/>
              </a:ext>
            </a:extLst>
          </p:cNvPr>
          <p:cNvSpPr>
            <a:spLocks noGrp="1"/>
          </p:cNvSpPr>
          <p:nvPr>
            <p:ph type="dt" sz="half" idx="10"/>
          </p:nvPr>
        </p:nvSpPr>
        <p:spPr/>
        <p:txBody>
          <a:bodyPr/>
          <a:lstStyle/>
          <a:p>
            <a:fld id="{45C64C1A-37EB-4470-9CAC-AA5E2E57DFF4}" type="datetimeFigureOut">
              <a:rPr lang="en-US" smtClean="0"/>
              <a:t>05/05/2026</a:t>
            </a:fld>
            <a:endParaRPr lang="en-US"/>
          </a:p>
        </p:txBody>
      </p:sp>
      <p:sp>
        <p:nvSpPr>
          <p:cNvPr id="3" name="Footer Placeholder 2">
            <a:extLst>
              <a:ext uri="{FF2B5EF4-FFF2-40B4-BE49-F238E27FC236}">
                <a16:creationId xmlns:a16="http://schemas.microsoft.com/office/drawing/2014/main" id="{3ED9E13C-2FA6-0DFB-7F21-3E290453ED5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943EF13-F5C1-0050-E6CC-4F6A0560412B}"/>
              </a:ext>
            </a:extLst>
          </p:cNvPr>
          <p:cNvSpPr>
            <a:spLocks noGrp="1"/>
          </p:cNvSpPr>
          <p:nvPr>
            <p:ph type="sldNum" sz="quarter" idx="12"/>
          </p:nvPr>
        </p:nvSpPr>
        <p:spPr/>
        <p:txBody>
          <a:bodyPr/>
          <a:lstStyle/>
          <a:p>
            <a:fld id="{BC55AD53-72FE-47FD-90C3-D184F8D7D6EC}" type="slidenum">
              <a:rPr lang="en-US" smtClean="0"/>
              <a:t>‹#›</a:t>
            </a:fld>
            <a:endParaRPr lang="en-US"/>
          </a:p>
        </p:txBody>
      </p:sp>
    </p:spTree>
    <p:extLst>
      <p:ext uri="{BB962C8B-B14F-4D97-AF65-F5344CB8AC3E}">
        <p14:creationId xmlns:p14="http://schemas.microsoft.com/office/powerpoint/2010/main" val="2016898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E73EA8-EEED-5A91-D1B8-ED87E822D52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AB19320-9AA0-34F3-FDB2-EFFDAFC5779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E375652-BA70-A89F-67BE-9B9F00B3B9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5E6C736-4F08-FDF2-6B09-417D184D6A27}"/>
              </a:ext>
            </a:extLst>
          </p:cNvPr>
          <p:cNvSpPr>
            <a:spLocks noGrp="1"/>
          </p:cNvSpPr>
          <p:nvPr>
            <p:ph type="dt" sz="half" idx="10"/>
          </p:nvPr>
        </p:nvSpPr>
        <p:spPr/>
        <p:txBody>
          <a:bodyPr/>
          <a:lstStyle/>
          <a:p>
            <a:fld id="{45C64C1A-37EB-4470-9CAC-AA5E2E57DFF4}" type="datetimeFigureOut">
              <a:rPr lang="en-US" smtClean="0"/>
              <a:t>05/05/2026</a:t>
            </a:fld>
            <a:endParaRPr lang="en-US"/>
          </a:p>
        </p:txBody>
      </p:sp>
      <p:sp>
        <p:nvSpPr>
          <p:cNvPr id="6" name="Footer Placeholder 5">
            <a:extLst>
              <a:ext uri="{FF2B5EF4-FFF2-40B4-BE49-F238E27FC236}">
                <a16:creationId xmlns:a16="http://schemas.microsoft.com/office/drawing/2014/main" id="{993012EE-7189-D902-E731-212FE26B9C7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867A24-8861-8D27-85AA-9E62011180E2}"/>
              </a:ext>
            </a:extLst>
          </p:cNvPr>
          <p:cNvSpPr>
            <a:spLocks noGrp="1"/>
          </p:cNvSpPr>
          <p:nvPr>
            <p:ph type="sldNum" sz="quarter" idx="12"/>
          </p:nvPr>
        </p:nvSpPr>
        <p:spPr/>
        <p:txBody>
          <a:bodyPr/>
          <a:lstStyle/>
          <a:p>
            <a:fld id="{BC55AD53-72FE-47FD-90C3-D184F8D7D6EC}" type="slidenum">
              <a:rPr lang="en-US" smtClean="0"/>
              <a:t>‹#›</a:t>
            </a:fld>
            <a:endParaRPr lang="en-US"/>
          </a:p>
        </p:txBody>
      </p:sp>
    </p:spTree>
    <p:extLst>
      <p:ext uri="{BB962C8B-B14F-4D97-AF65-F5344CB8AC3E}">
        <p14:creationId xmlns:p14="http://schemas.microsoft.com/office/powerpoint/2010/main" val="14633667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215A20-5103-0B96-6A8B-A07227A2D0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F2C3C87-2E05-5ECC-9CF7-B8DFF22202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45AD8BA-7BE6-6850-EA4F-52E19F4B10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A79C1DB-2302-AFE4-FB80-BC8C8351F840}"/>
              </a:ext>
            </a:extLst>
          </p:cNvPr>
          <p:cNvSpPr>
            <a:spLocks noGrp="1"/>
          </p:cNvSpPr>
          <p:nvPr>
            <p:ph type="dt" sz="half" idx="10"/>
          </p:nvPr>
        </p:nvSpPr>
        <p:spPr/>
        <p:txBody>
          <a:bodyPr/>
          <a:lstStyle/>
          <a:p>
            <a:fld id="{45C64C1A-37EB-4470-9CAC-AA5E2E57DFF4}" type="datetimeFigureOut">
              <a:rPr lang="en-US" smtClean="0"/>
              <a:t>05/05/2026</a:t>
            </a:fld>
            <a:endParaRPr lang="en-US"/>
          </a:p>
        </p:txBody>
      </p:sp>
      <p:sp>
        <p:nvSpPr>
          <p:cNvPr id="6" name="Footer Placeholder 5">
            <a:extLst>
              <a:ext uri="{FF2B5EF4-FFF2-40B4-BE49-F238E27FC236}">
                <a16:creationId xmlns:a16="http://schemas.microsoft.com/office/drawing/2014/main" id="{1061A72D-CA8C-7B67-3E9B-20286E83552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EEB2E0C-AC1D-BBA0-FBEC-B4DA1186A40D}"/>
              </a:ext>
            </a:extLst>
          </p:cNvPr>
          <p:cNvSpPr>
            <a:spLocks noGrp="1"/>
          </p:cNvSpPr>
          <p:nvPr>
            <p:ph type="sldNum" sz="quarter" idx="12"/>
          </p:nvPr>
        </p:nvSpPr>
        <p:spPr/>
        <p:txBody>
          <a:bodyPr/>
          <a:lstStyle/>
          <a:p>
            <a:fld id="{BC55AD53-72FE-47FD-90C3-D184F8D7D6EC}" type="slidenum">
              <a:rPr lang="en-US" smtClean="0"/>
              <a:t>‹#›</a:t>
            </a:fld>
            <a:endParaRPr lang="en-US"/>
          </a:p>
        </p:txBody>
      </p:sp>
    </p:spTree>
    <p:extLst>
      <p:ext uri="{BB962C8B-B14F-4D97-AF65-F5344CB8AC3E}">
        <p14:creationId xmlns:p14="http://schemas.microsoft.com/office/powerpoint/2010/main" val="2485819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8B26FF5-B103-1961-BDAE-D84FEFDBEE2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5359A0-E69E-AAAE-C02B-5EE59018D97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80E6E47-1932-718B-04A8-663E916F8D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5C64C1A-37EB-4470-9CAC-AA5E2E57DFF4}" type="datetimeFigureOut">
              <a:rPr lang="en-US" smtClean="0"/>
              <a:t>05/05/2026</a:t>
            </a:fld>
            <a:endParaRPr lang="en-US"/>
          </a:p>
        </p:txBody>
      </p:sp>
      <p:sp>
        <p:nvSpPr>
          <p:cNvPr id="5" name="Footer Placeholder 4">
            <a:extLst>
              <a:ext uri="{FF2B5EF4-FFF2-40B4-BE49-F238E27FC236}">
                <a16:creationId xmlns:a16="http://schemas.microsoft.com/office/drawing/2014/main" id="{F3990836-3F09-F402-DBEE-EB9AC17670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C88CDE88-9610-25A3-E3A3-0E9D751A6FA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C55AD53-72FE-47FD-90C3-D184F8D7D6EC}" type="slidenum">
              <a:rPr lang="en-US" smtClean="0"/>
              <a:t>‹#›</a:t>
            </a:fld>
            <a:endParaRPr lang="en-US"/>
          </a:p>
        </p:txBody>
      </p:sp>
    </p:spTree>
    <p:extLst>
      <p:ext uri="{BB962C8B-B14F-4D97-AF65-F5344CB8AC3E}">
        <p14:creationId xmlns:p14="http://schemas.microsoft.com/office/powerpoint/2010/main" val="34807151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8.jpeg"/><Relationship Id="rId5" Type="http://schemas.openxmlformats.org/officeDocument/2006/relationships/image" Target="../media/image7.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BOPTER :: Portal">
            <a:extLst>
              <a:ext uri="{FF2B5EF4-FFF2-40B4-BE49-F238E27FC236}">
                <a16:creationId xmlns:a16="http://schemas.microsoft.com/office/drawing/2014/main" id="{34B28287-FD18-25D0-0066-6564072EEF5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4943" b="7722"/>
          <a:stretch/>
        </p:blipFill>
        <p:spPr bwMode="auto">
          <a:xfrm>
            <a:off x="9942074" y="578983"/>
            <a:ext cx="1392936" cy="1375841"/>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3DFC2933-EB31-90CC-E57F-0112DEB481A7}"/>
              </a:ext>
            </a:extLst>
          </p:cNvPr>
          <p:cNvSpPr txBox="1"/>
          <p:nvPr/>
        </p:nvSpPr>
        <p:spPr>
          <a:xfrm>
            <a:off x="1443297" y="2770293"/>
            <a:ext cx="9084839" cy="3439339"/>
          </a:xfrm>
          <a:prstGeom prst="rect">
            <a:avLst/>
          </a:prstGeom>
          <a:noFill/>
          <a:ln>
            <a:solidFill>
              <a:schemeClr val="bg1"/>
            </a:solidFill>
          </a:ln>
        </p:spPr>
        <p:txBody>
          <a:bodyPr wrap="square">
            <a:spAutoFit/>
          </a:bodyPr>
          <a:lstStyle/>
          <a:p>
            <a:pPr marL="0" marR="0" algn="ctr">
              <a:lnSpc>
                <a:spcPct val="107000"/>
              </a:lnSpc>
              <a:spcAft>
                <a:spcPts val="800"/>
              </a:spcAft>
              <a:buNone/>
            </a:pPr>
            <a:r>
              <a:rPr lang="en-US" sz="3600" b="1" kern="100" dirty="0">
                <a:solidFill>
                  <a:schemeClr val="tx2">
                    <a:lumMod val="90000"/>
                    <a:lumOff val="10000"/>
                  </a:schemeClr>
                </a:solidFill>
                <a:latin typeface="Times New Roman" panose="02020603050405020304" pitchFamily="18" charset="0"/>
                <a:ea typeface="Aptos" panose="020B0004020202020204" pitchFamily="34" charset="0"/>
                <a:cs typeface="Vrinda" panose="020B0502040204020203" pitchFamily="34" charset="0"/>
              </a:rPr>
              <a:t>National Apprenticeship Training Scheme </a:t>
            </a:r>
          </a:p>
          <a:p>
            <a:pPr marL="0" marR="0" algn="ctr">
              <a:lnSpc>
                <a:spcPct val="107000"/>
              </a:lnSpc>
              <a:spcAft>
                <a:spcPts val="800"/>
              </a:spcAft>
              <a:buNone/>
            </a:pPr>
            <a:r>
              <a:rPr lang="en-US" sz="3200" b="1" kern="100" dirty="0">
                <a:solidFill>
                  <a:schemeClr val="tx2">
                    <a:lumMod val="90000"/>
                    <a:lumOff val="10000"/>
                  </a:schemeClr>
                </a:solidFill>
                <a:effectLst/>
                <a:latin typeface="Times New Roman" panose="02020603050405020304" pitchFamily="18" charset="0"/>
                <a:ea typeface="Aptos" panose="020B0004020202020204" pitchFamily="34" charset="0"/>
                <a:cs typeface="Vrinda" panose="020B0502040204020203" pitchFamily="34" charset="0"/>
              </a:rPr>
              <a:t>Board of Practical Training(Eastern Region)</a:t>
            </a:r>
          </a:p>
          <a:p>
            <a:pPr marL="0" marR="0" algn="ctr">
              <a:lnSpc>
                <a:spcPct val="107000"/>
              </a:lnSpc>
              <a:spcAft>
                <a:spcPts val="800"/>
              </a:spcAft>
            </a:pPr>
            <a:endParaRPr lang="en-US" sz="2600" b="1" kern="100" dirty="0">
              <a:solidFill>
                <a:schemeClr val="tx2">
                  <a:lumMod val="75000"/>
                  <a:lumOff val="25000"/>
                </a:schemeClr>
              </a:solidFill>
              <a:effectLst/>
              <a:latin typeface="Times New Roman" panose="02020603050405020304" pitchFamily="18" charset="0"/>
              <a:ea typeface="Aptos" panose="020B0004020202020204" pitchFamily="34" charset="0"/>
              <a:cs typeface="Vrinda" panose="020B0502040204020203" pitchFamily="34" charset="0"/>
            </a:endParaRPr>
          </a:p>
          <a:p>
            <a:pPr marL="0" marR="0" algn="ctr">
              <a:lnSpc>
                <a:spcPct val="107000"/>
              </a:lnSpc>
              <a:spcAft>
                <a:spcPts val="800"/>
              </a:spcAft>
            </a:pPr>
            <a:r>
              <a:rPr lang="en-US" sz="2600" b="1" kern="100" dirty="0">
                <a:solidFill>
                  <a:schemeClr val="tx2">
                    <a:lumMod val="75000"/>
                    <a:lumOff val="25000"/>
                  </a:schemeClr>
                </a:solidFill>
                <a:effectLst/>
                <a:latin typeface="Times New Roman" panose="02020603050405020304" pitchFamily="18" charset="0"/>
                <a:ea typeface="Aptos" panose="020B0004020202020204" pitchFamily="34" charset="0"/>
                <a:cs typeface="Vrinda" panose="020B0502040204020203" pitchFamily="34" charset="0"/>
              </a:rPr>
              <a:t> Apprenticeship Embedded Degree Programme</a:t>
            </a:r>
          </a:p>
          <a:p>
            <a:pPr marL="0" marR="0" algn="ctr">
              <a:lnSpc>
                <a:spcPct val="107000"/>
              </a:lnSpc>
              <a:spcAft>
                <a:spcPts val="800"/>
              </a:spcAft>
            </a:pPr>
            <a:endParaRPr lang="en-US" sz="2600" b="1" kern="100" dirty="0">
              <a:solidFill>
                <a:schemeClr val="accent2">
                  <a:lumMod val="75000"/>
                </a:schemeClr>
              </a:solidFill>
              <a:effectLst/>
              <a:latin typeface="Times New Roman" panose="02020603050405020304" pitchFamily="18" charset="0"/>
              <a:ea typeface="Aptos" panose="020B0004020202020204" pitchFamily="34" charset="0"/>
              <a:cs typeface="Vrinda" panose="020B0502040204020203" pitchFamily="34" charset="0"/>
            </a:endParaRPr>
          </a:p>
          <a:p>
            <a:pPr marL="0" marR="0" algn="ctr">
              <a:lnSpc>
                <a:spcPct val="107000"/>
              </a:lnSpc>
              <a:spcAft>
                <a:spcPts val="800"/>
              </a:spcAft>
            </a:pPr>
            <a:endParaRPr lang="en-US" sz="2800" b="1" kern="100" dirty="0">
              <a:solidFill>
                <a:srgbClr val="156082"/>
              </a:solidFill>
              <a:latin typeface="Times New Roman" panose="02020603050405020304" pitchFamily="18" charset="0"/>
              <a:ea typeface="Aptos" panose="020B0004020202020204" pitchFamily="34" charset="0"/>
              <a:cs typeface="Vrinda" panose="020B0502040204020203" pitchFamily="34" charset="0"/>
            </a:endParaRPr>
          </a:p>
        </p:txBody>
      </p:sp>
      <p:pic>
        <p:nvPicPr>
          <p:cNvPr id="4" name="Picture 3" descr="About – EduSkills Foundation">
            <a:extLst>
              <a:ext uri="{FF2B5EF4-FFF2-40B4-BE49-F238E27FC236}">
                <a16:creationId xmlns:a16="http://schemas.microsoft.com/office/drawing/2014/main" id="{C58A1DF1-D639-5759-C786-E1BAC7AE5E9F}"/>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13494" y="234395"/>
            <a:ext cx="1739399" cy="179318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Non-Engineering | BOARD OF PRACTICAL TRAINING">
            <a:extLst>
              <a:ext uri="{FF2B5EF4-FFF2-40B4-BE49-F238E27FC236}">
                <a16:creationId xmlns:a16="http://schemas.microsoft.com/office/drawing/2014/main" id="{D06BD762-23F9-43CB-4413-CFBFAF6DA179}"/>
              </a:ext>
            </a:extLst>
          </p:cNvPr>
          <p:cNvPicPr>
            <a:picLocks noChangeAspect="1"/>
          </p:cNvPicPr>
          <p:nvPr/>
        </p:nvPicPr>
        <p:blipFill>
          <a:blip r:embed="rId4" cstate="print">
            <a:extLst>
              <a:ext uri="{28A0092B-C50C-407E-A947-70E740481C1C}">
                <a14:useLocalDpi xmlns:a14="http://schemas.microsoft.com/office/drawing/2010/main" val="0"/>
              </a:ext>
            </a:extLst>
          </a:blip>
          <a:srcRect t="12538" b="17071"/>
          <a:stretch/>
        </p:blipFill>
        <p:spPr bwMode="auto">
          <a:xfrm>
            <a:off x="791509" y="559405"/>
            <a:ext cx="1624831" cy="1297084"/>
          </a:xfrm>
          <a:prstGeom prst="rect">
            <a:avLst/>
          </a:prstGeom>
          <a:noFill/>
          <a:ln>
            <a:noFill/>
          </a:ln>
        </p:spPr>
      </p:pic>
    </p:spTree>
    <p:extLst>
      <p:ext uri="{BB962C8B-B14F-4D97-AF65-F5344CB8AC3E}">
        <p14:creationId xmlns:p14="http://schemas.microsoft.com/office/powerpoint/2010/main" val="23652337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7ED34B2-47F5-3FA6-5150-9928D979877C}"/>
              </a:ext>
            </a:extLst>
          </p:cNvPr>
          <p:cNvSpPr/>
          <p:nvPr/>
        </p:nvSpPr>
        <p:spPr>
          <a:xfrm>
            <a:off x="929164" y="974285"/>
            <a:ext cx="2788541" cy="1201557"/>
          </a:xfrm>
          <a:prstGeom prst="rect">
            <a:avLst/>
          </a:prstGeom>
          <a:ln/>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3C34A77F-85AE-AFCC-62B6-BC0EB5CBB718}"/>
              </a:ext>
            </a:extLst>
          </p:cNvPr>
          <p:cNvSpPr/>
          <p:nvPr/>
        </p:nvSpPr>
        <p:spPr>
          <a:xfrm>
            <a:off x="815816" y="834689"/>
            <a:ext cx="10560367" cy="1519131"/>
          </a:xfrm>
          <a:prstGeom prst="rect">
            <a:avLst/>
          </a:prstGeom>
          <a:noFill/>
          <a:ln>
            <a:solidFill>
              <a:schemeClr val="tx2">
                <a:lumMod val="90000"/>
                <a:lumOff val="10000"/>
              </a:schemeClr>
            </a:solidFill>
            <a:prstDash val="dash"/>
          </a:ln>
        </p:spPr>
        <p:style>
          <a:lnRef idx="0">
            <a:schemeClr val="accent1"/>
          </a:lnRef>
          <a:fillRef idx="1">
            <a:schemeClr val="accent1"/>
          </a:fillRef>
          <a:effectRef idx="0">
            <a:schemeClr val="dk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a:ln>
                <a:noFill/>
              </a:ln>
              <a:solidFill>
                <a:schemeClr val="tx2">
                  <a:lumMod val="90000"/>
                  <a:lumOff val="10000"/>
                </a:schemeClr>
              </a:solidFill>
              <a:effectLst/>
              <a:uLnTx/>
              <a:uFillTx/>
              <a:latin typeface="Times New Roman" panose="02020603050405020304" pitchFamily="18" charset="0"/>
              <a:cs typeface="Times New Roman" panose="02020603050405020304" pitchFamily="18" charset="0"/>
            </a:endParaRPr>
          </a:p>
        </p:txBody>
      </p:sp>
      <p:sp>
        <p:nvSpPr>
          <p:cNvPr id="4" name="Rectangle: Rounded Corners 3">
            <a:extLst>
              <a:ext uri="{FF2B5EF4-FFF2-40B4-BE49-F238E27FC236}">
                <a16:creationId xmlns:a16="http://schemas.microsoft.com/office/drawing/2014/main" id="{7A4FB547-CC5B-624B-8F79-22DE72982E52}"/>
              </a:ext>
            </a:extLst>
          </p:cNvPr>
          <p:cNvSpPr/>
          <p:nvPr/>
        </p:nvSpPr>
        <p:spPr>
          <a:xfrm>
            <a:off x="3831053" y="1025090"/>
            <a:ext cx="7384726" cy="530545"/>
          </a:xfrm>
          <a:prstGeom prst="roundRect">
            <a:avLst/>
          </a:prstGeom>
          <a:noFill/>
          <a:ln>
            <a:solidFill>
              <a:schemeClr val="tx2">
                <a:lumMod val="75000"/>
                <a:lumOff val="25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5" name="Rectangle: Rounded Corners 4">
            <a:extLst>
              <a:ext uri="{FF2B5EF4-FFF2-40B4-BE49-F238E27FC236}">
                <a16:creationId xmlns:a16="http://schemas.microsoft.com/office/drawing/2014/main" id="{AB997676-15D7-DACE-D812-FD82872C0583}"/>
              </a:ext>
            </a:extLst>
          </p:cNvPr>
          <p:cNvSpPr/>
          <p:nvPr/>
        </p:nvSpPr>
        <p:spPr>
          <a:xfrm>
            <a:off x="3878110" y="1646728"/>
            <a:ext cx="7384726" cy="529114"/>
          </a:xfrm>
          <a:prstGeom prst="roundRect">
            <a:avLst/>
          </a:prstGeom>
          <a:noFill/>
          <a:ln>
            <a:solidFill>
              <a:schemeClr val="tx2">
                <a:lumMod val="75000"/>
                <a:lumOff val="25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Facilitate Tripartite Agreements between HEIs, industries, and students</a:t>
            </a:r>
            <a:endPar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7" name="Rectangle 1">
            <a:extLst>
              <a:ext uri="{FF2B5EF4-FFF2-40B4-BE49-F238E27FC236}">
                <a16:creationId xmlns:a16="http://schemas.microsoft.com/office/drawing/2014/main" id="{FA7C2213-3432-F7FF-24A4-6973C51DDA3B}"/>
              </a:ext>
            </a:extLst>
          </p:cNvPr>
          <p:cNvSpPr>
            <a:spLocks noChangeArrowheads="1"/>
          </p:cNvSpPr>
          <p:nvPr/>
        </p:nvSpPr>
        <p:spPr bwMode="auto">
          <a:xfrm>
            <a:off x="1354313" y="1263247"/>
            <a:ext cx="2225649"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lang="en-US" altLang="en-US" sz="1600" b="1" dirty="0">
                <a:latin typeface="Times New Roman" panose="02020603050405020304" pitchFamily="18" charset="0"/>
                <a:cs typeface="Times New Roman" panose="02020603050405020304" pitchFamily="18" charset="0"/>
              </a:rPr>
              <a:t>Registration &amp; Onboarding</a:t>
            </a:r>
            <a:endParaRPr kumimoji="0" lang="en-US" altLang="en-US"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9" name="Rectangle 3">
            <a:extLst>
              <a:ext uri="{FF2B5EF4-FFF2-40B4-BE49-F238E27FC236}">
                <a16:creationId xmlns:a16="http://schemas.microsoft.com/office/drawing/2014/main" id="{2BDCDC3C-C5DF-5146-9BA5-F536200585AA}"/>
              </a:ext>
            </a:extLst>
          </p:cNvPr>
          <p:cNvSpPr>
            <a:spLocks noChangeArrowheads="1"/>
          </p:cNvSpPr>
          <p:nvPr/>
        </p:nvSpPr>
        <p:spPr bwMode="auto">
          <a:xfrm>
            <a:off x="3925708" y="1121085"/>
            <a:ext cx="7242471" cy="338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Register and onboard establishments, students, and HEIs on NATS 2.0 portal</a:t>
            </a:r>
          </a:p>
        </p:txBody>
      </p:sp>
      <p:sp>
        <p:nvSpPr>
          <p:cNvPr id="23" name="Rectangle 22">
            <a:extLst>
              <a:ext uri="{FF2B5EF4-FFF2-40B4-BE49-F238E27FC236}">
                <a16:creationId xmlns:a16="http://schemas.microsoft.com/office/drawing/2014/main" id="{B18319BF-733D-F228-86E4-1B3A45FFC3C8}"/>
              </a:ext>
            </a:extLst>
          </p:cNvPr>
          <p:cNvSpPr/>
          <p:nvPr/>
        </p:nvSpPr>
        <p:spPr>
          <a:xfrm>
            <a:off x="952692" y="3013637"/>
            <a:ext cx="2741484" cy="1336666"/>
          </a:xfrm>
          <a:prstGeom prst="rect">
            <a:avLst/>
          </a:prstGeom>
          <a:ln/>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effectLst/>
                <a:latin typeface="Times New Roman" panose="02020603050405020304" pitchFamily="18" charset="0"/>
                <a:cs typeface="Times New Roman" panose="02020603050405020304" pitchFamily="18" charset="0"/>
              </a:rPr>
              <a:t>      </a:t>
            </a:r>
            <a:endParaRPr lang="en-US" altLang="en-US" dirty="0">
              <a:solidFill>
                <a:schemeClr val="tx1"/>
              </a:solidFill>
              <a:latin typeface="Times New Roman" panose="02020603050405020304" pitchFamily="18" charset="0"/>
              <a:cs typeface="Times New Roman" panose="02020603050405020304" pitchFamily="18" charset="0"/>
            </a:endParaRPr>
          </a:p>
        </p:txBody>
      </p:sp>
      <p:sp>
        <p:nvSpPr>
          <p:cNvPr id="24" name="Rectangle 23">
            <a:extLst>
              <a:ext uri="{FF2B5EF4-FFF2-40B4-BE49-F238E27FC236}">
                <a16:creationId xmlns:a16="http://schemas.microsoft.com/office/drawing/2014/main" id="{358DE57F-8DDF-F53E-03C2-E2D25B43422F}"/>
              </a:ext>
            </a:extLst>
          </p:cNvPr>
          <p:cNvSpPr/>
          <p:nvPr/>
        </p:nvSpPr>
        <p:spPr>
          <a:xfrm>
            <a:off x="815816" y="2814696"/>
            <a:ext cx="10560367" cy="1787762"/>
          </a:xfrm>
          <a:prstGeom prst="rect">
            <a:avLst/>
          </a:prstGeom>
          <a:noFill/>
          <a:ln>
            <a:solidFill>
              <a:schemeClr val="tx2">
                <a:lumMod val="90000"/>
                <a:lumOff val="10000"/>
              </a:schemeClr>
            </a:solidFill>
            <a:prstDash val="dash"/>
          </a:ln>
        </p:spPr>
        <p:style>
          <a:lnRef idx="0">
            <a:schemeClr val="accent1"/>
          </a:lnRef>
          <a:fillRef idx="1">
            <a:schemeClr val="accent1"/>
          </a:fillRef>
          <a:effectRef idx="0">
            <a:schemeClr val="dk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a:ln>
                <a:noFill/>
              </a:ln>
              <a:solidFill>
                <a:schemeClr val="tx2">
                  <a:lumMod val="90000"/>
                  <a:lumOff val="10000"/>
                </a:schemeClr>
              </a:solidFill>
              <a:effectLst/>
              <a:uLnTx/>
              <a:uFillTx/>
              <a:latin typeface="Times New Roman" panose="02020603050405020304" pitchFamily="18" charset="0"/>
              <a:cs typeface="Times New Roman" panose="02020603050405020304" pitchFamily="18" charset="0"/>
            </a:endParaRPr>
          </a:p>
        </p:txBody>
      </p:sp>
      <p:sp>
        <p:nvSpPr>
          <p:cNvPr id="25" name="Rectangle: Rounded Corners 24">
            <a:extLst>
              <a:ext uri="{FF2B5EF4-FFF2-40B4-BE49-F238E27FC236}">
                <a16:creationId xmlns:a16="http://schemas.microsoft.com/office/drawing/2014/main" id="{B0E3C6F6-06FA-485D-1195-35A0F3CE92E1}"/>
              </a:ext>
            </a:extLst>
          </p:cNvPr>
          <p:cNvSpPr/>
          <p:nvPr/>
        </p:nvSpPr>
        <p:spPr>
          <a:xfrm>
            <a:off x="3831052" y="3042806"/>
            <a:ext cx="7384726" cy="530545"/>
          </a:xfrm>
          <a:prstGeom prst="roundRect">
            <a:avLst/>
          </a:prstGeom>
          <a:noFill/>
          <a:ln>
            <a:solidFill>
              <a:schemeClr val="tx2">
                <a:lumMod val="75000"/>
                <a:lumOff val="25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defTabSz="457200">
              <a:defRPr/>
            </a:pPr>
            <a:r>
              <a:rPr lang="en-US" altLang="en-US" sz="1600" dirty="0">
                <a:solidFill>
                  <a:schemeClr val="tx1"/>
                </a:solidFill>
                <a:latin typeface="Times New Roman" panose="02020603050405020304" pitchFamily="18" charset="0"/>
                <a:cs typeface="Times New Roman" panose="02020603050405020304" pitchFamily="18" charset="0"/>
              </a:rPr>
              <a:t> Manage AEDP lifecycle for students enrolled in apprenticeship programs</a:t>
            </a:r>
          </a:p>
        </p:txBody>
      </p:sp>
      <p:sp>
        <p:nvSpPr>
          <p:cNvPr id="27" name="Rectangle: Rounded Corners 26">
            <a:extLst>
              <a:ext uri="{FF2B5EF4-FFF2-40B4-BE49-F238E27FC236}">
                <a16:creationId xmlns:a16="http://schemas.microsoft.com/office/drawing/2014/main" id="{2A6EAACF-C8EA-8894-771B-826963013F53}"/>
              </a:ext>
            </a:extLst>
          </p:cNvPr>
          <p:cNvSpPr/>
          <p:nvPr/>
        </p:nvSpPr>
        <p:spPr>
          <a:xfrm>
            <a:off x="3831052" y="3821187"/>
            <a:ext cx="7384726" cy="529115"/>
          </a:xfrm>
          <a:prstGeom prst="roundRect">
            <a:avLst/>
          </a:prstGeom>
          <a:noFill/>
          <a:ln>
            <a:solidFill>
              <a:schemeClr val="tx2">
                <a:lumMod val="75000"/>
                <a:lumOff val="25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600" b="0" i="0" dirty="0">
                <a:solidFill>
                  <a:srgbClr val="242424"/>
                </a:solidFill>
                <a:effectLst/>
                <a:latin typeface="Times New Roman" panose="02020603050405020304" pitchFamily="18" charset="0"/>
                <a:cs typeface="Times New Roman" panose="02020603050405020304" pitchFamily="18" charset="0"/>
              </a:rPr>
              <a:t> Ensure compliance as per</a:t>
            </a:r>
            <a:r>
              <a:rPr lang="en-US" sz="1600" b="0" i="1" dirty="0">
                <a:solidFill>
                  <a:srgbClr val="242424"/>
                </a:solidFill>
                <a:effectLst/>
                <a:latin typeface="Times New Roman" panose="02020603050405020304" pitchFamily="18" charset="0"/>
                <a:cs typeface="Times New Roman" panose="02020603050405020304" pitchFamily="18" charset="0"/>
              </a:rPr>
              <a:t> </a:t>
            </a:r>
            <a:r>
              <a:rPr lang="en-US" sz="1600" b="1" i="1" dirty="0">
                <a:solidFill>
                  <a:srgbClr val="242424"/>
                </a:solidFill>
                <a:effectLst/>
                <a:latin typeface="Times New Roman" panose="02020603050405020304" pitchFamily="18" charset="0"/>
                <a:cs typeface="Times New Roman" panose="02020603050405020304" pitchFamily="18" charset="0"/>
              </a:rPr>
              <a:t>The</a:t>
            </a:r>
            <a:r>
              <a:rPr lang="en-US" sz="1600" b="1" i="0" dirty="0">
                <a:solidFill>
                  <a:srgbClr val="242424"/>
                </a:solidFill>
                <a:effectLst/>
                <a:latin typeface="Times New Roman" panose="02020603050405020304" pitchFamily="18" charset="0"/>
                <a:cs typeface="Times New Roman" panose="02020603050405020304" pitchFamily="18" charset="0"/>
              </a:rPr>
              <a:t> </a:t>
            </a:r>
            <a:r>
              <a:rPr lang="en-US" sz="1600" b="1" i="1" dirty="0">
                <a:solidFill>
                  <a:srgbClr val="242424"/>
                </a:solidFill>
                <a:effectLst/>
                <a:latin typeface="Times New Roman" panose="02020603050405020304" pitchFamily="18" charset="0"/>
                <a:cs typeface="Times New Roman" panose="02020603050405020304" pitchFamily="18" charset="0"/>
              </a:rPr>
              <a:t>Apprentices Act, 1961 &amp; Rules 1992</a:t>
            </a:r>
            <a:endParaRPr kumimoji="0" lang="en-US" sz="16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31" name="Rectangle 30">
            <a:extLst>
              <a:ext uri="{FF2B5EF4-FFF2-40B4-BE49-F238E27FC236}">
                <a16:creationId xmlns:a16="http://schemas.microsoft.com/office/drawing/2014/main" id="{43C05286-4FDD-ECF2-67F1-491D17D2BE30}"/>
              </a:ext>
            </a:extLst>
          </p:cNvPr>
          <p:cNvSpPr/>
          <p:nvPr/>
        </p:nvSpPr>
        <p:spPr>
          <a:xfrm>
            <a:off x="952692" y="5114193"/>
            <a:ext cx="2788541" cy="1201557"/>
          </a:xfrm>
          <a:prstGeom prst="rect">
            <a:avLst/>
          </a:prstGeom>
          <a:ln/>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endParaRPr>
          </a:p>
        </p:txBody>
      </p:sp>
      <p:sp>
        <p:nvSpPr>
          <p:cNvPr id="32" name="Rectangle 31">
            <a:extLst>
              <a:ext uri="{FF2B5EF4-FFF2-40B4-BE49-F238E27FC236}">
                <a16:creationId xmlns:a16="http://schemas.microsoft.com/office/drawing/2014/main" id="{D1503CCC-17F3-5401-9670-2F884746230B}"/>
              </a:ext>
            </a:extLst>
          </p:cNvPr>
          <p:cNvSpPr/>
          <p:nvPr/>
        </p:nvSpPr>
        <p:spPr>
          <a:xfrm>
            <a:off x="815816" y="4955407"/>
            <a:ext cx="10560367" cy="1519131"/>
          </a:xfrm>
          <a:prstGeom prst="rect">
            <a:avLst/>
          </a:prstGeom>
          <a:noFill/>
          <a:ln>
            <a:solidFill>
              <a:schemeClr val="tx2">
                <a:lumMod val="90000"/>
                <a:lumOff val="10000"/>
              </a:schemeClr>
            </a:solidFill>
            <a:prstDash val="dash"/>
          </a:ln>
        </p:spPr>
        <p:style>
          <a:lnRef idx="0">
            <a:schemeClr val="accent1"/>
          </a:lnRef>
          <a:fillRef idx="1">
            <a:schemeClr val="accent1"/>
          </a:fillRef>
          <a:effectRef idx="0">
            <a:schemeClr val="dk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a:ln>
                <a:noFill/>
              </a:ln>
              <a:solidFill>
                <a:schemeClr val="tx2">
                  <a:lumMod val="90000"/>
                  <a:lumOff val="10000"/>
                </a:schemeClr>
              </a:solidFill>
              <a:effectLst/>
              <a:uLnTx/>
              <a:uFillTx/>
              <a:latin typeface="Times New Roman" panose="02020603050405020304" pitchFamily="18" charset="0"/>
              <a:cs typeface="Times New Roman" panose="02020603050405020304" pitchFamily="18" charset="0"/>
            </a:endParaRPr>
          </a:p>
        </p:txBody>
      </p:sp>
      <p:sp>
        <p:nvSpPr>
          <p:cNvPr id="33" name="Rectangle: Rounded Corners 32">
            <a:extLst>
              <a:ext uri="{FF2B5EF4-FFF2-40B4-BE49-F238E27FC236}">
                <a16:creationId xmlns:a16="http://schemas.microsoft.com/office/drawing/2014/main" id="{1D40CA0E-1D77-F74A-93C3-DE77C13AB3F9}"/>
              </a:ext>
            </a:extLst>
          </p:cNvPr>
          <p:cNvSpPr/>
          <p:nvPr/>
        </p:nvSpPr>
        <p:spPr>
          <a:xfrm>
            <a:off x="3831052" y="5114193"/>
            <a:ext cx="7384726" cy="530545"/>
          </a:xfrm>
          <a:prstGeom prst="roundRect">
            <a:avLst/>
          </a:prstGeom>
          <a:noFill/>
          <a:ln>
            <a:solidFill>
              <a:schemeClr val="tx2">
                <a:lumMod val="75000"/>
                <a:lumOff val="25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defTabSz="457200">
              <a:defRPr/>
            </a:pPr>
            <a:endParaRPr lang="en-US" altLang="en-US" sz="1600" dirty="0">
              <a:solidFill>
                <a:schemeClr val="tx1"/>
              </a:solidFill>
              <a:latin typeface="Times New Roman" panose="02020603050405020304" pitchFamily="18" charset="0"/>
              <a:cs typeface="Times New Roman" panose="02020603050405020304" pitchFamily="18" charset="0"/>
            </a:endParaRPr>
          </a:p>
          <a:p>
            <a:pPr defTabSz="457200">
              <a:defRPr/>
            </a:pPr>
            <a:r>
              <a:rPr lang="en-US" altLang="en-US" sz="1600" dirty="0">
                <a:solidFill>
                  <a:schemeClr val="tx1"/>
                </a:solidFill>
                <a:latin typeface="Times New Roman" panose="02020603050405020304" pitchFamily="18" charset="0"/>
                <a:cs typeface="Times New Roman" panose="02020603050405020304" pitchFamily="18" charset="0"/>
              </a:rPr>
              <a:t> Support in establishing appropriate </a:t>
            </a: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framework for apprentice assessment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34" name="Rectangle: Rounded Corners 33">
            <a:extLst>
              <a:ext uri="{FF2B5EF4-FFF2-40B4-BE49-F238E27FC236}">
                <a16:creationId xmlns:a16="http://schemas.microsoft.com/office/drawing/2014/main" id="{4CD11721-6B67-C978-8E67-436DE8A67D00}"/>
              </a:ext>
            </a:extLst>
          </p:cNvPr>
          <p:cNvSpPr/>
          <p:nvPr/>
        </p:nvSpPr>
        <p:spPr>
          <a:xfrm>
            <a:off x="3831052" y="5767990"/>
            <a:ext cx="7384726" cy="529114"/>
          </a:xfrm>
          <a:prstGeom prst="roundRect">
            <a:avLst/>
          </a:prstGeom>
          <a:noFill/>
          <a:ln>
            <a:solidFill>
              <a:schemeClr val="tx2">
                <a:lumMod val="75000"/>
                <a:lumOff val="25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600" b="0" i="0" dirty="0">
                <a:solidFill>
                  <a:srgbClr val="242424"/>
                </a:solidFill>
                <a:effectLst/>
                <a:latin typeface="Times New Roman" panose="02020603050405020304" pitchFamily="18" charset="0"/>
                <a:cs typeface="Times New Roman" panose="02020603050405020304" pitchFamily="18" charset="0"/>
              </a:rPr>
              <a:t> Issue </a:t>
            </a:r>
            <a:r>
              <a:rPr lang="en-US" sz="1600" b="1" i="1" dirty="0">
                <a:solidFill>
                  <a:srgbClr val="242424"/>
                </a:solidFill>
                <a:effectLst/>
                <a:latin typeface="Times New Roman" panose="02020603050405020304" pitchFamily="18" charset="0"/>
                <a:cs typeface="Times New Roman" panose="02020603050405020304" pitchFamily="18" charset="0"/>
              </a:rPr>
              <a:t>Certificates of Proficiency (CoP)</a:t>
            </a:r>
            <a:r>
              <a:rPr lang="en-US" sz="1600" b="1" i="0" dirty="0">
                <a:solidFill>
                  <a:srgbClr val="242424"/>
                </a:solidFill>
                <a:effectLst/>
                <a:latin typeface="Times New Roman" panose="02020603050405020304" pitchFamily="18" charset="0"/>
                <a:cs typeface="Times New Roman" panose="02020603050405020304" pitchFamily="18" charset="0"/>
              </a:rPr>
              <a:t> </a:t>
            </a:r>
            <a:r>
              <a:rPr lang="en-US" sz="1600" b="0" i="0" dirty="0">
                <a:solidFill>
                  <a:srgbClr val="242424"/>
                </a:solidFill>
                <a:effectLst/>
                <a:latin typeface="Times New Roman" panose="02020603050405020304" pitchFamily="18" charset="0"/>
                <a:cs typeface="Times New Roman" panose="02020603050405020304" pitchFamily="18" charset="0"/>
              </a:rPr>
              <a:t>through NATS 2.0</a:t>
            </a:r>
            <a:endPar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35" name="Rectangle 1">
            <a:extLst>
              <a:ext uri="{FF2B5EF4-FFF2-40B4-BE49-F238E27FC236}">
                <a16:creationId xmlns:a16="http://schemas.microsoft.com/office/drawing/2014/main" id="{BD947692-4658-F79C-EEDF-D067EBF5F082}"/>
              </a:ext>
            </a:extLst>
          </p:cNvPr>
          <p:cNvSpPr>
            <a:spLocks noChangeArrowheads="1"/>
          </p:cNvSpPr>
          <p:nvPr/>
        </p:nvSpPr>
        <p:spPr bwMode="auto">
          <a:xfrm>
            <a:off x="1430600" y="5414728"/>
            <a:ext cx="2225649"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Assessment &amp; Certification</a:t>
            </a:r>
          </a:p>
        </p:txBody>
      </p:sp>
      <p:sp>
        <p:nvSpPr>
          <p:cNvPr id="39" name="TextBox 38">
            <a:extLst>
              <a:ext uri="{FF2B5EF4-FFF2-40B4-BE49-F238E27FC236}">
                <a16:creationId xmlns:a16="http://schemas.microsoft.com/office/drawing/2014/main" id="{C7A0FDE1-C958-2544-0ED3-1988643706B4}"/>
              </a:ext>
            </a:extLst>
          </p:cNvPr>
          <p:cNvSpPr txBox="1"/>
          <p:nvPr/>
        </p:nvSpPr>
        <p:spPr>
          <a:xfrm>
            <a:off x="1430600" y="3416189"/>
            <a:ext cx="1785668" cy="584775"/>
          </a:xfrm>
          <a:prstGeom prst="rect">
            <a:avLst/>
          </a:prstGeom>
          <a:noFill/>
        </p:spPr>
        <p:txBody>
          <a:bodyPr wrap="square" rtlCol="0">
            <a:spAutoFit/>
          </a:bodyPr>
          <a:lstStyle/>
          <a:p>
            <a:r>
              <a:rPr lang="en-US" sz="1600" b="1" dirty="0">
                <a:latin typeface="Times New Roman" panose="02020603050405020304" pitchFamily="18" charset="0"/>
                <a:cs typeface="Times New Roman" panose="02020603050405020304" pitchFamily="18" charset="0"/>
              </a:rPr>
              <a:t>Apprenticeship</a:t>
            </a:r>
            <a:r>
              <a:rPr lang="en-US" sz="1600" b="1" dirty="0"/>
              <a:t> </a:t>
            </a:r>
            <a:r>
              <a:rPr lang="en-US" sz="1600" b="1" dirty="0">
                <a:latin typeface="Times New Roman" panose="02020603050405020304" pitchFamily="18" charset="0"/>
                <a:cs typeface="Times New Roman" panose="02020603050405020304" pitchFamily="18" charset="0"/>
              </a:rPr>
              <a:t>Management</a:t>
            </a:r>
          </a:p>
        </p:txBody>
      </p:sp>
      <p:sp>
        <p:nvSpPr>
          <p:cNvPr id="8" name="TextBox 7">
            <a:extLst>
              <a:ext uri="{FF2B5EF4-FFF2-40B4-BE49-F238E27FC236}">
                <a16:creationId xmlns:a16="http://schemas.microsoft.com/office/drawing/2014/main" id="{DAE38651-530E-041A-7D68-032623045EF2}"/>
              </a:ext>
            </a:extLst>
          </p:cNvPr>
          <p:cNvSpPr txBox="1"/>
          <p:nvPr/>
        </p:nvSpPr>
        <p:spPr>
          <a:xfrm>
            <a:off x="515344" y="282517"/>
            <a:ext cx="7848731" cy="461665"/>
          </a:xfrm>
          <a:prstGeom prst="rect">
            <a:avLst/>
          </a:prstGeom>
          <a:noFill/>
        </p:spPr>
        <p:txBody>
          <a:bodyPr wrap="square">
            <a:spAutoFit/>
          </a:bodyPr>
          <a:lstStyle/>
          <a:p>
            <a:r>
              <a:rPr lang="en-US" sz="2400" b="1" dirty="0">
                <a:solidFill>
                  <a:schemeClr val="tx2">
                    <a:lumMod val="90000"/>
                    <a:lumOff val="10000"/>
                  </a:schemeClr>
                </a:solidFill>
                <a:latin typeface="Times New Roman" panose="02020603050405020304" pitchFamily="18" charset="0"/>
                <a:cs typeface="Times New Roman" panose="02020603050405020304" pitchFamily="18" charset="0"/>
              </a:rPr>
              <a:t>Roles and Responsibilities of BOPT ER </a:t>
            </a:r>
          </a:p>
        </p:txBody>
      </p:sp>
    </p:spTree>
    <p:extLst>
      <p:ext uri="{BB962C8B-B14F-4D97-AF65-F5344CB8AC3E}">
        <p14:creationId xmlns:p14="http://schemas.microsoft.com/office/powerpoint/2010/main" val="38113542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82ACBC-38A1-31FA-03E3-7DC8E9F52DF0}"/>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599E07EC-8481-460B-9322-7947BBE571A7}"/>
              </a:ext>
            </a:extLst>
          </p:cNvPr>
          <p:cNvSpPr/>
          <p:nvPr/>
        </p:nvSpPr>
        <p:spPr>
          <a:xfrm>
            <a:off x="929164" y="1246017"/>
            <a:ext cx="2788541" cy="1930502"/>
          </a:xfrm>
          <a:prstGeom prst="rect">
            <a:avLst/>
          </a:prstGeom>
          <a:ln/>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Support &amp; Facilitation</a:t>
            </a:r>
            <a:endParaRPr kumimoji="0" lang="en-US" sz="1600" b="1" i="0" u="none" strike="noStrike" kern="120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08690346-1920-6DCC-D28B-27C4FB59D31A}"/>
              </a:ext>
            </a:extLst>
          </p:cNvPr>
          <p:cNvSpPr/>
          <p:nvPr/>
        </p:nvSpPr>
        <p:spPr>
          <a:xfrm>
            <a:off x="815816" y="1097185"/>
            <a:ext cx="10560367" cy="2331815"/>
          </a:xfrm>
          <a:prstGeom prst="rect">
            <a:avLst/>
          </a:prstGeom>
          <a:noFill/>
          <a:ln>
            <a:solidFill>
              <a:schemeClr val="tx2">
                <a:lumMod val="90000"/>
                <a:lumOff val="10000"/>
              </a:schemeClr>
            </a:solidFill>
            <a:prstDash val="dash"/>
          </a:ln>
        </p:spPr>
        <p:style>
          <a:lnRef idx="0">
            <a:schemeClr val="accent1"/>
          </a:lnRef>
          <a:fillRef idx="1">
            <a:schemeClr val="accent1"/>
          </a:fillRef>
          <a:effectRef idx="0">
            <a:schemeClr val="dk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a:ln>
                <a:noFill/>
              </a:ln>
              <a:solidFill>
                <a:schemeClr val="tx2">
                  <a:lumMod val="90000"/>
                  <a:lumOff val="10000"/>
                </a:schemeClr>
              </a:solidFill>
              <a:effectLst/>
              <a:uLnTx/>
              <a:uFillTx/>
              <a:latin typeface="Arial"/>
              <a:ea typeface="+mn-ea"/>
              <a:cs typeface="+mn-cs"/>
            </a:endParaRPr>
          </a:p>
        </p:txBody>
      </p:sp>
      <p:sp>
        <p:nvSpPr>
          <p:cNvPr id="5" name="Rectangle: Rounded Corners 4">
            <a:extLst>
              <a:ext uri="{FF2B5EF4-FFF2-40B4-BE49-F238E27FC236}">
                <a16:creationId xmlns:a16="http://schemas.microsoft.com/office/drawing/2014/main" id="{8ED7E3FC-195D-CD38-07BC-52434E37EE2D}"/>
              </a:ext>
            </a:extLst>
          </p:cNvPr>
          <p:cNvSpPr/>
          <p:nvPr/>
        </p:nvSpPr>
        <p:spPr>
          <a:xfrm>
            <a:off x="3854580" y="1996376"/>
            <a:ext cx="7384726" cy="529114"/>
          </a:xfrm>
          <a:prstGeom prst="roundRect">
            <a:avLst/>
          </a:prstGeom>
          <a:noFill/>
          <a:ln>
            <a:solidFill>
              <a:schemeClr val="tx2">
                <a:lumMod val="90000"/>
                <a:lumOff val="10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Provide technical support for the apprenticeship on NATS 2.0 portal.</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23" name="Rectangle 22">
            <a:extLst>
              <a:ext uri="{FF2B5EF4-FFF2-40B4-BE49-F238E27FC236}">
                <a16:creationId xmlns:a16="http://schemas.microsoft.com/office/drawing/2014/main" id="{CEB2A3A3-2C67-CD30-D76D-5956D5643FF9}"/>
              </a:ext>
            </a:extLst>
          </p:cNvPr>
          <p:cNvSpPr/>
          <p:nvPr/>
        </p:nvSpPr>
        <p:spPr>
          <a:xfrm>
            <a:off x="976220" y="3986636"/>
            <a:ext cx="2741484" cy="1928337"/>
          </a:xfrm>
          <a:prstGeom prst="rect">
            <a:avLst/>
          </a:prstGeom>
          <a:ln/>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Financial &amp; Stipend        	Support</a:t>
            </a:r>
          </a:p>
        </p:txBody>
      </p:sp>
      <p:sp>
        <p:nvSpPr>
          <p:cNvPr id="24" name="Rectangle 23">
            <a:extLst>
              <a:ext uri="{FF2B5EF4-FFF2-40B4-BE49-F238E27FC236}">
                <a16:creationId xmlns:a16="http://schemas.microsoft.com/office/drawing/2014/main" id="{DBA5DA76-3E56-1482-3464-0C4FF07EC683}"/>
              </a:ext>
            </a:extLst>
          </p:cNvPr>
          <p:cNvSpPr/>
          <p:nvPr/>
        </p:nvSpPr>
        <p:spPr>
          <a:xfrm>
            <a:off x="815816" y="3842186"/>
            <a:ext cx="10560367" cy="2187894"/>
          </a:xfrm>
          <a:prstGeom prst="rect">
            <a:avLst/>
          </a:prstGeom>
          <a:noFill/>
          <a:ln>
            <a:solidFill>
              <a:schemeClr val="tx2">
                <a:lumMod val="90000"/>
                <a:lumOff val="10000"/>
              </a:schemeClr>
            </a:solidFill>
            <a:prstDash val="dash"/>
          </a:ln>
        </p:spPr>
        <p:style>
          <a:lnRef idx="0">
            <a:schemeClr val="accent1"/>
          </a:lnRef>
          <a:fillRef idx="1">
            <a:schemeClr val="accent1"/>
          </a:fillRef>
          <a:effectRef idx="0">
            <a:schemeClr val="dk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a:ln>
                <a:noFill/>
              </a:ln>
              <a:solidFill>
                <a:schemeClr val="tx2">
                  <a:lumMod val="90000"/>
                  <a:lumOff val="10000"/>
                </a:schemeClr>
              </a:solidFill>
              <a:effectLst/>
              <a:uLnTx/>
              <a:uFillTx/>
              <a:latin typeface="Arial"/>
              <a:ea typeface="+mn-ea"/>
              <a:cs typeface="+mn-cs"/>
            </a:endParaRPr>
          </a:p>
        </p:txBody>
      </p:sp>
      <p:sp>
        <p:nvSpPr>
          <p:cNvPr id="25" name="Rectangle: Rounded Corners 24">
            <a:extLst>
              <a:ext uri="{FF2B5EF4-FFF2-40B4-BE49-F238E27FC236}">
                <a16:creationId xmlns:a16="http://schemas.microsoft.com/office/drawing/2014/main" id="{09180E6F-4746-8E41-B91F-734E817D7114}"/>
              </a:ext>
            </a:extLst>
          </p:cNvPr>
          <p:cNvSpPr/>
          <p:nvPr/>
        </p:nvSpPr>
        <p:spPr>
          <a:xfrm>
            <a:off x="3854580" y="3956485"/>
            <a:ext cx="7384726" cy="530545"/>
          </a:xfrm>
          <a:prstGeom prst="roundRect">
            <a:avLst/>
          </a:prstGeom>
          <a:noFill/>
          <a:ln>
            <a:solidFill>
              <a:schemeClr val="tx2">
                <a:lumMod val="90000"/>
                <a:lumOff val="10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Facilitate DBT transfer of government share of stipend</a:t>
            </a:r>
          </a:p>
        </p:txBody>
      </p:sp>
      <p:sp>
        <p:nvSpPr>
          <p:cNvPr id="26" name="Rectangle: Rounded Corners 25">
            <a:extLst>
              <a:ext uri="{FF2B5EF4-FFF2-40B4-BE49-F238E27FC236}">
                <a16:creationId xmlns:a16="http://schemas.microsoft.com/office/drawing/2014/main" id="{9ECDBB56-128F-8CE8-9092-E70C8A312092}"/>
              </a:ext>
            </a:extLst>
          </p:cNvPr>
          <p:cNvSpPr/>
          <p:nvPr/>
        </p:nvSpPr>
        <p:spPr>
          <a:xfrm>
            <a:off x="3878110" y="4644407"/>
            <a:ext cx="7384726" cy="529114"/>
          </a:xfrm>
          <a:prstGeom prst="roundRect">
            <a:avLst/>
          </a:prstGeom>
          <a:noFill/>
          <a:ln>
            <a:solidFill>
              <a:schemeClr val="tx2">
                <a:lumMod val="90000"/>
                <a:lumOff val="10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Monitor establishment compliance in stipend payments</a:t>
            </a:r>
          </a:p>
        </p:txBody>
      </p:sp>
      <p:sp>
        <p:nvSpPr>
          <p:cNvPr id="27" name="Rectangle: Rounded Corners 26">
            <a:extLst>
              <a:ext uri="{FF2B5EF4-FFF2-40B4-BE49-F238E27FC236}">
                <a16:creationId xmlns:a16="http://schemas.microsoft.com/office/drawing/2014/main" id="{F25BA688-B034-C456-1A7B-D1206AC27D96}"/>
              </a:ext>
            </a:extLst>
          </p:cNvPr>
          <p:cNvSpPr/>
          <p:nvPr/>
        </p:nvSpPr>
        <p:spPr>
          <a:xfrm>
            <a:off x="3878110" y="5355707"/>
            <a:ext cx="7384726" cy="529115"/>
          </a:xfrm>
          <a:prstGeom prst="roundRect">
            <a:avLst/>
          </a:prstGeom>
          <a:noFill/>
          <a:ln>
            <a:solidFill>
              <a:schemeClr val="tx2">
                <a:lumMod val="90000"/>
                <a:lumOff val="10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Set up grievance redressal systems for stipend issues</a:t>
            </a:r>
          </a:p>
        </p:txBody>
      </p:sp>
      <p:sp>
        <p:nvSpPr>
          <p:cNvPr id="11" name="Rectangle 4">
            <a:extLst>
              <a:ext uri="{FF2B5EF4-FFF2-40B4-BE49-F238E27FC236}">
                <a16:creationId xmlns:a16="http://schemas.microsoft.com/office/drawing/2014/main" id="{934331EE-325A-671B-3991-2F322003F4BB}"/>
              </a:ext>
            </a:extLst>
          </p:cNvPr>
          <p:cNvSpPr>
            <a:spLocks noChangeArrowheads="1"/>
          </p:cNvSpPr>
          <p:nvPr/>
        </p:nvSpPr>
        <p:spPr bwMode="auto">
          <a:xfrm>
            <a:off x="0" y="87066"/>
            <a:ext cx="24878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rPr>
              <a:t>.</a:t>
            </a:r>
          </a:p>
        </p:txBody>
      </p:sp>
      <p:sp>
        <p:nvSpPr>
          <p:cNvPr id="12" name="Rectangle 5">
            <a:extLst>
              <a:ext uri="{FF2B5EF4-FFF2-40B4-BE49-F238E27FC236}">
                <a16:creationId xmlns:a16="http://schemas.microsoft.com/office/drawing/2014/main" id="{1FA831D5-53B8-6DD5-B128-8F410BD05396}"/>
              </a:ext>
            </a:extLst>
          </p:cNvPr>
          <p:cNvSpPr>
            <a:spLocks noChangeArrowheads="1"/>
          </p:cNvSpPr>
          <p:nvPr/>
        </p:nvSpPr>
        <p:spPr bwMode="auto">
          <a:xfrm>
            <a:off x="0" y="87066"/>
            <a:ext cx="24878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rPr>
              <a:t>.</a:t>
            </a:r>
          </a:p>
        </p:txBody>
      </p:sp>
      <p:sp>
        <p:nvSpPr>
          <p:cNvPr id="13" name="Rectangle: Rounded Corners 12">
            <a:extLst>
              <a:ext uri="{FF2B5EF4-FFF2-40B4-BE49-F238E27FC236}">
                <a16:creationId xmlns:a16="http://schemas.microsoft.com/office/drawing/2014/main" id="{0D73FC4A-5139-F77F-E1C1-370D059A46DB}"/>
              </a:ext>
            </a:extLst>
          </p:cNvPr>
          <p:cNvSpPr/>
          <p:nvPr/>
        </p:nvSpPr>
        <p:spPr>
          <a:xfrm>
            <a:off x="3845344" y="2665877"/>
            <a:ext cx="7384726" cy="529114"/>
          </a:xfrm>
          <a:prstGeom prst="roundRect">
            <a:avLst/>
          </a:prstGeom>
          <a:noFill/>
          <a:ln>
            <a:solidFill>
              <a:schemeClr val="tx2">
                <a:lumMod val="90000"/>
                <a:lumOff val="10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defTabSz="457200">
              <a:defRPr/>
            </a:pP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Assist HEIs in onboarding on NATS 2.0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16" name="Rectangle 8">
            <a:extLst>
              <a:ext uri="{FF2B5EF4-FFF2-40B4-BE49-F238E27FC236}">
                <a16:creationId xmlns:a16="http://schemas.microsoft.com/office/drawing/2014/main" id="{DABFBDE5-5AAC-3E79-A9B6-59627F722053}"/>
              </a:ext>
            </a:extLst>
          </p:cNvPr>
          <p:cNvSpPr>
            <a:spLocks noChangeArrowheads="1"/>
          </p:cNvSpPr>
          <p:nvPr/>
        </p:nvSpPr>
        <p:spPr bwMode="auto">
          <a:xfrm>
            <a:off x="0" y="87066"/>
            <a:ext cx="24878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rPr>
              <a:t>.</a:t>
            </a:r>
          </a:p>
        </p:txBody>
      </p:sp>
      <p:sp>
        <p:nvSpPr>
          <p:cNvPr id="18" name="Rectangle 10">
            <a:extLst>
              <a:ext uri="{FF2B5EF4-FFF2-40B4-BE49-F238E27FC236}">
                <a16:creationId xmlns:a16="http://schemas.microsoft.com/office/drawing/2014/main" id="{72247920-73BC-18D7-FA24-D7872DD02FD1}"/>
              </a:ext>
            </a:extLst>
          </p:cNvPr>
          <p:cNvSpPr>
            <a:spLocks noChangeArrowheads="1"/>
          </p:cNvSpPr>
          <p:nvPr/>
        </p:nvSpPr>
        <p:spPr bwMode="auto">
          <a:xfrm>
            <a:off x="0" y="87066"/>
            <a:ext cx="24878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rPr>
              <a:t>.</a:t>
            </a:r>
          </a:p>
        </p:txBody>
      </p:sp>
      <p:sp>
        <p:nvSpPr>
          <p:cNvPr id="4" name="TextBox 3">
            <a:extLst>
              <a:ext uri="{FF2B5EF4-FFF2-40B4-BE49-F238E27FC236}">
                <a16:creationId xmlns:a16="http://schemas.microsoft.com/office/drawing/2014/main" id="{4D490B93-D8E0-C732-4FFB-614A398BB37F}"/>
              </a:ext>
            </a:extLst>
          </p:cNvPr>
          <p:cNvSpPr txBox="1"/>
          <p:nvPr/>
        </p:nvSpPr>
        <p:spPr>
          <a:xfrm>
            <a:off x="515344" y="282517"/>
            <a:ext cx="7848731" cy="461665"/>
          </a:xfrm>
          <a:prstGeom prst="rect">
            <a:avLst/>
          </a:prstGeom>
          <a:noFill/>
        </p:spPr>
        <p:txBody>
          <a:bodyPr wrap="square">
            <a:spAutoFit/>
          </a:bodyPr>
          <a:lstStyle/>
          <a:p>
            <a:r>
              <a:rPr lang="en-US" sz="2400" b="1" dirty="0">
                <a:solidFill>
                  <a:schemeClr val="tx2">
                    <a:lumMod val="90000"/>
                    <a:lumOff val="10000"/>
                  </a:schemeClr>
                </a:solidFill>
                <a:latin typeface="Times New Roman" panose="02020603050405020304" pitchFamily="18" charset="0"/>
                <a:cs typeface="Times New Roman" panose="02020603050405020304" pitchFamily="18" charset="0"/>
              </a:rPr>
              <a:t>Roles and Responsibilities of BOPT ER </a:t>
            </a:r>
          </a:p>
        </p:txBody>
      </p:sp>
      <p:sp>
        <p:nvSpPr>
          <p:cNvPr id="10" name="Rectangle: Rounded Corners 9">
            <a:extLst>
              <a:ext uri="{FF2B5EF4-FFF2-40B4-BE49-F238E27FC236}">
                <a16:creationId xmlns:a16="http://schemas.microsoft.com/office/drawing/2014/main" id="{F5272838-AB81-F983-482A-F15FAF221539}"/>
              </a:ext>
            </a:extLst>
          </p:cNvPr>
          <p:cNvSpPr/>
          <p:nvPr/>
        </p:nvSpPr>
        <p:spPr>
          <a:xfrm>
            <a:off x="3854580" y="1318633"/>
            <a:ext cx="7384726" cy="529114"/>
          </a:xfrm>
          <a:prstGeom prst="roundRect">
            <a:avLst/>
          </a:prstGeom>
          <a:noFill/>
          <a:ln>
            <a:solidFill>
              <a:schemeClr val="tx2">
                <a:lumMod val="90000"/>
                <a:lumOff val="10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defTabSz="457200">
              <a:defRPr/>
            </a:pPr>
            <a:r>
              <a:rPr lang="en-US" altLang="en-US" sz="1600" dirty="0">
                <a:solidFill>
                  <a:schemeClr val="tx1"/>
                </a:solidFill>
                <a:latin typeface="Times New Roman" panose="02020603050405020304" pitchFamily="18" charset="0"/>
                <a:cs typeface="Times New Roman" panose="02020603050405020304" pitchFamily="18" charset="0"/>
              </a:rPr>
              <a:t>Facilitate HEI’s in identifying apprenticeship opportunities with central/ state government departments, PSUs, private establishments.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57298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49C72D-0CB0-72A5-F25B-9E4FEA066BD0}"/>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2E232C99-F653-7EA3-E8B5-7C63376589D7}"/>
              </a:ext>
            </a:extLst>
          </p:cNvPr>
          <p:cNvSpPr/>
          <p:nvPr/>
        </p:nvSpPr>
        <p:spPr>
          <a:xfrm>
            <a:off x="980767" y="1351920"/>
            <a:ext cx="2776775" cy="1320177"/>
          </a:xfrm>
          <a:prstGeom prst="rect">
            <a:avLst/>
          </a:prstGeom>
          <a:ln/>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Capacity Building &amp; Promotion</a:t>
            </a:r>
            <a:endParaRPr kumimoji="0" lang="en-US" sz="1600" b="1" i="0" u="none" strike="noStrike" kern="120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B2CC178D-19FC-0C91-52A7-4D181354FC39}"/>
              </a:ext>
            </a:extLst>
          </p:cNvPr>
          <p:cNvSpPr/>
          <p:nvPr/>
        </p:nvSpPr>
        <p:spPr>
          <a:xfrm>
            <a:off x="815816" y="1097185"/>
            <a:ext cx="10560367" cy="1858480"/>
          </a:xfrm>
          <a:prstGeom prst="rect">
            <a:avLst/>
          </a:prstGeom>
          <a:noFill/>
          <a:ln>
            <a:solidFill>
              <a:schemeClr val="tx2">
                <a:lumMod val="90000"/>
                <a:lumOff val="10000"/>
              </a:schemeClr>
            </a:solidFill>
            <a:prstDash val="dash"/>
          </a:ln>
        </p:spPr>
        <p:style>
          <a:lnRef idx="0">
            <a:schemeClr val="accent1"/>
          </a:lnRef>
          <a:fillRef idx="1">
            <a:schemeClr val="accent1"/>
          </a:fillRef>
          <a:effectRef idx="0">
            <a:schemeClr val="dk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a:ln>
                <a:noFill/>
              </a:ln>
              <a:solidFill>
                <a:srgbClr val="FFFFFF"/>
              </a:solidFill>
              <a:effectLst/>
              <a:uLnTx/>
              <a:uFillTx/>
              <a:latin typeface="Times New Roman" panose="02020603050405020304" pitchFamily="18" charset="0"/>
              <a:cs typeface="Times New Roman" panose="02020603050405020304" pitchFamily="18" charset="0"/>
            </a:endParaRPr>
          </a:p>
        </p:txBody>
      </p:sp>
      <p:sp>
        <p:nvSpPr>
          <p:cNvPr id="4" name="Rectangle: Rounded Corners 3">
            <a:extLst>
              <a:ext uri="{FF2B5EF4-FFF2-40B4-BE49-F238E27FC236}">
                <a16:creationId xmlns:a16="http://schemas.microsoft.com/office/drawing/2014/main" id="{98D8C805-C09D-D21D-0A4C-3202FDED778E}"/>
              </a:ext>
            </a:extLst>
          </p:cNvPr>
          <p:cNvSpPr/>
          <p:nvPr/>
        </p:nvSpPr>
        <p:spPr>
          <a:xfrm>
            <a:off x="3922491" y="1351920"/>
            <a:ext cx="7384726" cy="740937"/>
          </a:xfrm>
          <a:prstGeom prst="roundRect">
            <a:avLst/>
          </a:prstGeom>
          <a:noFill/>
          <a:ln>
            <a:solidFill>
              <a:schemeClr val="tx2">
                <a:lumMod val="90000"/>
                <a:lumOff val="10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Organise workshops, Seminars, and meetings with industry &amp; HEIs</a:t>
            </a:r>
            <a:r>
              <a:rPr lang="en-US" altLang="en-US" sz="1600" dirty="0">
                <a:solidFill>
                  <a:schemeClr val="tx1"/>
                </a:solidFill>
                <a:latin typeface="Times New Roman" panose="02020603050405020304" pitchFamily="18" charset="0"/>
                <a:cs typeface="Times New Roman" panose="02020603050405020304" pitchFamily="18" charset="0"/>
              </a:rPr>
              <a:t> like  </a:t>
            </a:r>
            <a:r>
              <a:rPr lang="en-US" sz="1600" kern="1200" spc="0" noProof="0" dirty="0">
                <a:solidFill>
                  <a:schemeClr val="tx1"/>
                </a:solidFill>
                <a:uLnTx/>
                <a:uFillTx/>
                <a:latin typeface="Times New Roman" panose="02020603050405020304" pitchFamily="18" charset="0"/>
                <a:cs typeface="Times New Roman" panose="02020603050405020304" pitchFamily="18" charset="0"/>
              </a:rPr>
              <a:t>C</a:t>
            </a:r>
            <a:r>
              <a:rPr lang="en-US" sz="1600" dirty="0" err="1">
                <a:solidFill>
                  <a:schemeClr val="tx1"/>
                </a:solidFill>
                <a:latin typeface="Times New Roman" panose="02020603050405020304" pitchFamily="18" charset="0"/>
                <a:cs typeface="Times New Roman" panose="02020603050405020304" pitchFamily="18" charset="0"/>
              </a:rPr>
              <a:t>areer</a:t>
            </a:r>
            <a:r>
              <a:rPr lang="en-US" sz="1600" dirty="0">
                <a:solidFill>
                  <a:schemeClr val="tx1"/>
                </a:solidFill>
                <a:latin typeface="Times New Roman" panose="02020603050405020304" pitchFamily="18" charset="0"/>
                <a:cs typeface="Times New Roman" panose="02020603050405020304" pitchFamily="18" charset="0"/>
              </a:rPr>
              <a:t> Guidance Program, Industry- Institute Meet, Principal- TPO meet, Apprenticeship Cum Job Fair etc. </a:t>
            </a:r>
            <a:endPar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5" name="Rectangle: Rounded Corners 4">
            <a:extLst>
              <a:ext uri="{FF2B5EF4-FFF2-40B4-BE49-F238E27FC236}">
                <a16:creationId xmlns:a16="http://schemas.microsoft.com/office/drawing/2014/main" id="{45FCEB23-C08F-F472-9DEF-F6BE29BC4F37}"/>
              </a:ext>
            </a:extLst>
          </p:cNvPr>
          <p:cNvSpPr/>
          <p:nvPr/>
        </p:nvSpPr>
        <p:spPr>
          <a:xfrm>
            <a:off x="3946020" y="2181303"/>
            <a:ext cx="7361197" cy="529114"/>
          </a:xfrm>
          <a:prstGeom prst="roundRect">
            <a:avLst/>
          </a:prstGeom>
          <a:noFill/>
          <a:ln>
            <a:solidFill>
              <a:schemeClr val="tx2">
                <a:lumMod val="90000"/>
                <a:lumOff val="10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en-US" sz="16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Promote apprenticeship training under AEDP</a:t>
            </a:r>
            <a:endPar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23" name="Rectangle 22">
            <a:extLst>
              <a:ext uri="{FF2B5EF4-FFF2-40B4-BE49-F238E27FC236}">
                <a16:creationId xmlns:a16="http://schemas.microsoft.com/office/drawing/2014/main" id="{16AE505C-6708-D783-BEAC-C3D242DDF1B5}"/>
              </a:ext>
            </a:extLst>
          </p:cNvPr>
          <p:cNvSpPr/>
          <p:nvPr/>
        </p:nvSpPr>
        <p:spPr>
          <a:xfrm>
            <a:off x="980766" y="3790205"/>
            <a:ext cx="2776775" cy="1234457"/>
          </a:xfrm>
          <a:prstGeom prst="rect">
            <a:avLst/>
          </a:prstGeom>
          <a:ln/>
        </p:spPr>
        <p:style>
          <a:lnRef idx="1">
            <a:schemeClr val="accent4"/>
          </a:lnRef>
          <a:fillRef idx="2">
            <a:schemeClr val="accent4"/>
          </a:fillRef>
          <a:effectRef idx="1">
            <a:schemeClr val="accent4"/>
          </a:effectRef>
          <a:fontRef idx="minor">
            <a:schemeClr val="dk1"/>
          </a:fontRef>
        </p:style>
        <p:txBody>
          <a:bodyPr rtlCol="0" anchor="ctr"/>
          <a:lstStyle/>
          <a:p>
            <a:pPr eaLnBrk="0" fontAlgn="base" hangingPunct="0">
              <a:spcBef>
                <a:spcPct val="0"/>
              </a:spcBef>
              <a:spcAft>
                <a:spcPct val="0"/>
              </a:spcAft>
            </a:pPr>
            <a:r>
              <a:rPr kumimoji="0" lang="en-US" altLang="en-US" sz="1800" b="0" i="0" u="none" strike="noStrike" cap="none" normalizeH="0" baseline="0" dirty="0">
                <a:ln>
                  <a:noFill/>
                </a:ln>
                <a:effectLst/>
                <a:latin typeface="Times New Roman" panose="02020603050405020304" pitchFamily="18" charset="0"/>
                <a:cs typeface="Times New Roman" panose="02020603050405020304" pitchFamily="18" charset="0"/>
              </a:rPr>
              <a:t>    </a:t>
            </a:r>
            <a:endParaRPr kumimoji="0" lang="en-US" altLang="en-US"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eaLnBrk="0" fontAlgn="base" hangingPunct="0">
              <a:spcBef>
                <a:spcPct val="0"/>
              </a:spcBef>
              <a:spcAft>
                <a:spcPct val="0"/>
              </a:spcAft>
            </a:pPr>
            <a:r>
              <a:rPr kumimoji="0" lang="en-US" altLang="en-US"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Student Protection &amp;   	Welfare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effectLst/>
              <a:latin typeface="Times New Roman" panose="02020603050405020304" pitchFamily="18" charset="0"/>
              <a:cs typeface="Times New Roman" panose="02020603050405020304" pitchFamily="18" charset="0"/>
            </a:endParaRPr>
          </a:p>
        </p:txBody>
      </p:sp>
      <p:sp>
        <p:nvSpPr>
          <p:cNvPr id="25" name="Rectangle: Rounded Corners 24">
            <a:extLst>
              <a:ext uri="{FF2B5EF4-FFF2-40B4-BE49-F238E27FC236}">
                <a16:creationId xmlns:a16="http://schemas.microsoft.com/office/drawing/2014/main" id="{7000D313-0150-F49A-771B-D9CED14A8FAB}"/>
              </a:ext>
            </a:extLst>
          </p:cNvPr>
          <p:cNvSpPr/>
          <p:nvPr/>
        </p:nvSpPr>
        <p:spPr>
          <a:xfrm>
            <a:off x="3922491" y="3786729"/>
            <a:ext cx="7384726" cy="530545"/>
          </a:xfrm>
          <a:prstGeom prst="roundRect">
            <a:avLst/>
          </a:prstGeom>
          <a:noFill/>
          <a:ln>
            <a:solidFill>
              <a:schemeClr val="tx2">
                <a:lumMod val="90000"/>
                <a:lumOff val="10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Identify grievance </a:t>
            </a:r>
            <a:r>
              <a:rPr lang="en-US" altLang="en-US" sz="1600" dirty="0">
                <a:solidFill>
                  <a:schemeClr val="tx1"/>
                </a:solidFill>
                <a:latin typeface="Times New Roman" panose="02020603050405020304" pitchFamily="18" charset="0"/>
                <a:cs typeface="Times New Roman" panose="02020603050405020304" pitchFamily="18" charset="0"/>
              </a:rPr>
              <a:t>mechanism </a:t>
            </a: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for HEIs &amp; students</a:t>
            </a:r>
          </a:p>
        </p:txBody>
      </p:sp>
      <p:sp>
        <p:nvSpPr>
          <p:cNvPr id="27" name="Rectangle: Rounded Corners 26">
            <a:extLst>
              <a:ext uri="{FF2B5EF4-FFF2-40B4-BE49-F238E27FC236}">
                <a16:creationId xmlns:a16="http://schemas.microsoft.com/office/drawing/2014/main" id="{7C3681D6-A829-88B1-9600-35D6A0F22755}"/>
              </a:ext>
            </a:extLst>
          </p:cNvPr>
          <p:cNvSpPr/>
          <p:nvPr/>
        </p:nvSpPr>
        <p:spPr>
          <a:xfrm>
            <a:off x="3922491" y="4552517"/>
            <a:ext cx="7384726" cy="529115"/>
          </a:xfrm>
          <a:prstGeom prst="roundRect">
            <a:avLst/>
          </a:prstGeom>
          <a:noFill/>
          <a:ln>
            <a:solidFill>
              <a:schemeClr val="tx2">
                <a:lumMod val="90000"/>
                <a:lumOff val="10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lvl="0" defTabSz="457200">
              <a:defRPr/>
            </a:pPr>
            <a:endParaRPr lang="en-US" sz="1400" b="0" i="0" dirty="0">
              <a:solidFill>
                <a:srgbClr val="242424"/>
              </a:solidFill>
              <a:effectLst/>
              <a:latin typeface="Times New Roman" panose="02020603050405020304" pitchFamily="18" charset="0"/>
              <a:cs typeface="Times New Roman" panose="02020603050405020304" pitchFamily="18" charset="0"/>
            </a:endParaRPr>
          </a:p>
          <a:p>
            <a:pPr lvl="0" defTabSz="457200">
              <a:defRPr/>
            </a:pPr>
            <a:r>
              <a:rPr lang="en-US" sz="1600" b="0" i="0" dirty="0">
                <a:solidFill>
                  <a:srgbClr val="242424"/>
                </a:solidFill>
                <a:effectLst/>
                <a:latin typeface="Times New Roman" panose="02020603050405020304" pitchFamily="18" charset="0"/>
                <a:cs typeface="Times New Roman" panose="02020603050405020304" pitchFamily="18" charset="0"/>
              </a:rPr>
              <a:t>Track attendance and progress of apprentices </a:t>
            </a:r>
            <a:r>
              <a:rPr lang="en-US" sz="1600" dirty="0">
                <a:solidFill>
                  <a:srgbClr val="242424"/>
                </a:solidFill>
                <a:latin typeface="Times New Roman" panose="02020603050405020304" pitchFamily="18" charset="0"/>
                <a:cs typeface="Times New Roman" panose="02020603050405020304" pitchFamily="18" charset="0"/>
              </a:rPr>
              <a:t>with support from establishment</a:t>
            </a:r>
            <a:r>
              <a:rPr lang="en-US" sz="1400" dirty="0">
                <a:latin typeface="Times New Roman" panose="02020603050405020304" pitchFamily="18" charset="0"/>
                <a:cs typeface="Times New Roman" panose="02020603050405020304" pitchFamily="18" charset="0"/>
              </a:rPr>
              <a:t>.</a:t>
            </a:r>
            <a:br>
              <a:rPr lang="en-US" sz="1600" dirty="0">
                <a:latin typeface="Times New Roman" panose="02020603050405020304" pitchFamily="18" charset="0"/>
                <a:cs typeface="Times New Roman" panose="02020603050405020304" pitchFamily="18" charset="0"/>
              </a:rPr>
            </a:br>
            <a:endPar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8" name="Rectangle 2">
            <a:extLst>
              <a:ext uri="{FF2B5EF4-FFF2-40B4-BE49-F238E27FC236}">
                <a16:creationId xmlns:a16="http://schemas.microsoft.com/office/drawing/2014/main" id="{BB89D063-7C3E-B1DD-312D-B3F5483D8683}"/>
              </a:ext>
            </a:extLst>
          </p:cNvPr>
          <p:cNvSpPr>
            <a:spLocks noChangeArrowheads="1"/>
          </p:cNvSpPr>
          <p:nvPr/>
        </p:nvSpPr>
        <p:spPr bwMode="auto">
          <a:xfrm>
            <a:off x="91440" y="281678"/>
            <a:ext cx="24878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rPr>
              <a:t>.</a:t>
            </a:r>
          </a:p>
        </p:txBody>
      </p:sp>
      <p:sp>
        <p:nvSpPr>
          <p:cNvPr id="12" name="Rectangle 5">
            <a:extLst>
              <a:ext uri="{FF2B5EF4-FFF2-40B4-BE49-F238E27FC236}">
                <a16:creationId xmlns:a16="http://schemas.microsoft.com/office/drawing/2014/main" id="{7481A5F0-106A-F112-4587-40CC351B3218}"/>
              </a:ext>
            </a:extLst>
          </p:cNvPr>
          <p:cNvSpPr>
            <a:spLocks noChangeArrowheads="1"/>
          </p:cNvSpPr>
          <p:nvPr/>
        </p:nvSpPr>
        <p:spPr bwMode="auto">
          <a:xfrm>
            <a:off x="91440" y="281678"/>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3" name="Rectangle 6">
            <a:extLst>
              <a:ext uri="{FF2B5EF4-FFF2-40B4-BE49-F238E27FC236}">
                <a16:creationId xmlns:a16="http://schemas.microsoft.com/office/drawing/2014/main" id="{4DA53C09-9498-42EA-5F0E-FAD58712471E}"/>
              </a:ext>
            </a:extLst>
          </p:cNvPr>
          <p:cNvSpPr>
            <a:spLocks noChangeArrowheads="1"/>
          </p:cNvSpPr>
          <p:nvPr/>
        </p:nvSpPr>
        <p:spPr bwMode="auto">
          <a:xfrm>
            <a:off x="91440" y="281678"/>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7" name="TextBox 6">
            <a:extLst>
              <a:ext uri="{FF2B5EF4-FFF2-40B4-BE49-F238E27FC236}">
                <a16:creationId xmlns:a16="http://schemas.microsoft.com/office/drawing/2014/main" id="{49C6B36E-71C7-6F9F-D9E8-228638F412CE}"/>
              </a:ext>
            </a:extLst>
          </p:cNvPr>
          <p:cNvSpPr txBox="1"/>
          <p:nvPr/>
        </p:nvSpPr>
        <p:spPr>
          <a:xfrm>
            <a:off x="515344" y="282517"/>
            <a:ext cx="7848731" cy="461665"/>
          </a:xfrm>
          <a:prstGeom prst="rect">
            <a:avLst/>
          </a:prstGeom>
          <a:noFill/>
        </p:spPr>
        <p:txBody>
          <a:bodyPr wrap="square">
            <a:spAutoFit/>
          </a:bodyPr>
          <a:lstStyle/>
          <a:p>
            <a:r>
              <a:rPr lang="en-US" sz="2400" b="1" dirty="0">
                <a:solidFill>
                  <a:schemeClr val="tx2">
                    <a:lumMod val="90000"/>
                    <a:lumOff val="10000"/>
                  </a:schemeClr>
                </a:solidFill>
                <a:latin typeface="Times New Roman" panose="02020603050405020304" pitchFamily="18" charset="0"/>
                <a:cs typeface="Times New Roman" panose="02020603050405020304" pitchFamily="18" charset="0"/>
              </a:rPr>
              <a:t>Roles and Responsibilities of BOPT ER </a:t>
            </a:r>
          </a:p>
        </p:txBody>
      </p:sp>
      <p:sp>
        <p:nvSpPr>
          <p:cNvPr id="10" name="Rectangle 9">
            <a:extLst>
              <a:ext uri="{FF2B5EF4-FFF2-40B4-BE49-F238E27FC236}">
                <a16:creationId xmlns:a16="http://schemas.microsoft.com/office/drawing/2014/main" id="{B5C1BB0E-31AD-D310-5F98-4106A5530E5C}"/>
              </a:ext>
            </a:extLst>
          </p:cNvPr>
          <p:cNvSpPr/>
          <p:nvPr/>
        </p:nvSpPr>
        <p:spPr>
          <a:xfrm>
            <a:off x="815816" y="3455466"/>
            <a:ext cx="10560367" cy="2050614"/>
          </a:xfrm>
          <a:prstGeom prst="rect">
            <a:avLst/>
          </a:prstGeom>
          <a:noFill/>
          <a:ln>
            <a:solidFill>
              <a:schemeClr val="tx2">
                <a:lumMod val="90000"/>
                <a:lumOff val="10000"/>
              </a:schemeClr>
            </a:solidFill>
            <a:prstDash val="dash"/>
          </a:ln>
        </p:spPr>
        <p:style>
          <a:lnRef idx="0">
            <a:schemeClr val="accent1"/>
          </a:lnRef>
          <a:fillRef idx="1">
            <a:schemeClr val="accent1"/>
          </a:fillRef>
          <a:effectRef idx="0">
            <a:schemeClr val="dk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a:ln>
                <a:noFill/>
              </a:ln>
              <a:solidFill>
                <a:schemeClr val="tx2">
                  <a:lumMod val="90000"/>
                  <a:lumOff val="10000"/>
                </a:schemeClr>
              </a:solidFill>
              <a:effectLst/>
              <a:uLnTx/>
              <a:uFillTx/>
              <a:latin typeface="Arial"/>
              <a:ea typeface="+mn-ea"/>
              <a:cs typeface="+mn-cs"/>
            </a:endParaRPr>
          </a:p>
        </p:txBody>
      </p:sp>
    </p:spTree>
    <p:extLst>
      <p:ext uri="{BB962C8B-B14F-4D97-AF65-F5344CB8AC3E}">
        <p14:creationId xmlns:p14="http://schemas.microsoft.com/office/powerpoint/2010/main" val="23921445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7">
            <a:extLst>
              <a:ext uri="{FF2B5EF4-FFF2-40B4-BE49-F238E27FC236}">
                <a16:creationId xmlns:a16="http://schemas.microsoft.com/office/drawing/2014/main" id="{E869B46B-2DA9-CA43-309E-838329540848}"/>
              </a:ext>
            </a:extLst>
          </p:cNvPr>
          <p:cNvSpPr>
            <a:spLocks noGrp="1"/>
          </p:cNvSpPr>
          <p:nvPr/>
        </p:nvSpPr>
        <p:spPr>
          <a:xfrm>
            <a:off x="1546226" y="1429146"/>
            <a:ext cx="2360694" cy="969264"/>
          </a:xfrm>
          <a:prstGeom prst="rect">
            <a:avLst/>
          </a:prstGeom>
        </p:spPr>
        <p:txBody>
          <a:bodyPr vert="horz" lIns="0" tIns="0" rIns="0" bIns="0" rtlCol="0">
            <a:noAutofit/>
          </a:bodyPr>
          <a:lstStyle>
            <a:lvl1pPr marL="0" indent="0" algn="l" defTabSz="914400" rtl="0" eaLnBrk="1" latinLnBrk="0" hangingPunct="1">
              <a:lnSpc>
                <a:spcPct val="80000"/>
              </a:lnSpc>
              <a:spcBef>
                <a:spcPts val="0"/>
              </a:spcBef>
              <a:spcAft>
                <a:spcPts val="0"/>
              </a:spcAft>
              <a:buFont typeface="Arial" panose="020B0604020202020204" pitchFamily="34" charset="0"/>
              <a:buNone/>
              <a:defRPr sz="7600" b="0" kern="1200" spc="-390" baseline="0">
                <a:solidFill>
                  <a:schemeClr val="accent1"/>
                </a:solidFill>
                <a:latin typeface="+mn-lt"/>
                <a:ea typeface="+mn-ea"/>
                <a:cs typeface="+mn-cs"/>
              </a:defRPr>
            </a:lvl1pPr>
            <a:lvl2pPr marL="0" indent="0" algn="l" defTabSz="914400" rtl="0" eaLnBrk="1" latinLnBrk="0" hangingPunct="1">
              <a:lnSpc>
                <a:spcPct val="125000"/>
              </a:lnSpc>
              <a:spcBef>
                <a:spcPts val="600"/>
              </a:spcBef>
              <a:buFont typeface="Arial" panose="020B0604020202020204" pitchFamily="34" charset="0"/>
              <a:buNone/>
              <a:defRPr sz="1400" kern="1200">
                <a:solidFill>
                  <a:schemeClr val="tx1"/>
                </a:solidFill>
                <a:latin typeface="+mj-lt"/>
                <a:ea typeface="+mn-ea"/>
                <a:cs typeface="+mn-cs"/>
              </a:defRPr>
            </a:lvl2pPr>
            <a:lvl3pPr marL="171450" indent="-171450" algn="l" defTabSz="914400" rtl="0" eaLnBrk="1" latinLnBrk="0" hangingPunct="1">
              <a:lnSpc>
                <a:spcPct val="125000"/>
              </a:lnSpc>
              <a:spcBef>
                <a:spcPts val="600"/>
              </a:spcBef>
              <a:buFont typeface="Arial" panose="020B0604020202020204" pitchFamily="34" charset="0"/>
              <a:buChar char="•"/>
              <a:defRPr sz="1400" kern="1200">
                <a:solidFill>
                  <a:schemeClr val="tx1"/>
                </a:solidFill>
                <a:latin typeface="+mj-lt"/>
                <a:ea typeface="+mn-ea"/>
                <a:cs typeface="+mn-cs"/>
              </a:defRPr>
            </a:lvl3pPr>
            <a:lvl4pPr marL="344488" indent="-173038" algn="l" defTabSz="914400" rtl="0" eaLnBrk="1" latinLnBrk="0" hangingPunct="1">
              <a:lnSpc>
                <a:spcPct val="125000"/>
              </a:lnSpc>
              <a:spcBef>
                <a:spcPts val="600"/>
              </a:spcBef>
              <a:buFont typeface="Georgia" panose="02040502050405020303" pitchFamily="18" charset="0"/>
              <a:buChar char="–"/>
              <a:defRPr sz="1400" kern="1200">
                <a:solidFill>
                  <a:schemeClr val="tx1"/>
                </a:solidFill>
                <a:latin typeface="+mj-lt"/>
                <a:ea typeface="+mn-ea"/>
                <a:cs typeface="+mn-cs"/>
              </a:defRPr>
            </a:lvl4pPr>
            <a:lvl5pPr marL="515938" indent="-171450" algn="l" defTabSz="914400" rtl="0" eaLnBrk="1" latinLnBrk="0" hangingPunct="1">
              <a:lnSpc>
                <a:spcPct val="125000"/>
              </a:lnSpc>
              <a:spcBef>
                <a:spcPts val="600"/>
              </a:spcBef>
              <a:buFont typeface="Wingdings" panose="05000000000000000000" pitchFamily="2" charset="2"/>
              <a:buChar char="§"/>
              <a:defRPr sz="14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noProof="0" dirty="0">
                <a:latin typeface="Times New Roman" panose="02020603050405020304" pitchFamily="18" charset="0"/>
                <a:cs typeface="Times New Roman" panose="02020603050405020304" pitchFamily="18" charset="0"/>
              </a:rPr>
              <a:t>50+</a:t>
            </a:r>
          </a:p>
        </p:txBody>
      </p:sp>
      <p:sp>
        <p:nvSpPr>
          <p:cNvPr id="21" name="Content Placeholder 8">
            <a:extLst>
              <a:ext uri="{FF2B5EF4-FFF2-40B4-BE49-F238E27FC236}">
                <a16:creationId xmlns:a16="http://schemas.microsoft.com/office/drawing/2014/main" id="{63CC089A-F267-6CB8-2775-98E2B1A4CE93}"/>
              </a:ext>
            </a:extLst>
          </p:cNvPr>
          <p:cNvSpPr>
            <a:spLocks noGrp="1"/>
          </p:cNvSpPr>
          <p:nvPr/>
        </p:nvSpPr>
        <p:spPr>
          <a:xfrm>
            <a:off x="1022104" y="2716416"/>
            <a:ext cx="2360694" cy="308093"/>
          </a:xfrm>
          <a:prstGeom prst="rect">
            <a:avLst/>
          </a:prstGeom>
        </p:spPr>
        <p:txBody>
          <a:bodyPr vert="horz" lIns="0" tIns="0" rIns="0" bIns="0" rtlCol="0">
            <a:noAutofit/>
          </a:bodyPr>
          <a:lstStyle>
            <a:lvl1pPr marL="0" indent="0" algn="l" defTabSz="914400" rtl="0" eaLnBrk="1" latinLnBrk="0" hangingPunct="1">
              <a:lnSpc>
                <a:spcPct val="100000"/>
              </a:lnSpc>
              <a:spcBef>
                <a:spcPts val="300"/>
              </a:spcBef>
              <a:spcAft>
                <a:spcPts val="1200"/>
              </a:spcAft>
              <a:buFont typeface="Arial" panose="020B0604020202020204" pitchFamily="34" charset="0"/>
              <a:buNone/>
              <a:defRPr sz="1500" b="1" kern="1200">
                <a:solidFill>
                  <a:schemeClr val="tx1"/>
                </a:solidFill>
                <a:latin typeface="+mn-lt"/>
                <a:ea typeface="+mn-ea"/>
                <a:cs typeface="+mn-cs"/>
              </a:defRPr>
            </a:lvl1pPr>
            <a:lvl2pPr marL="0" indent="0" algn="l" defTabSz="914400" rtl="0" eaLnBrk="1" latinLnBrk="0" hangingPunct="1">
              <a:lnSpc>
                <a:spcPct val="125000"/>
              </a:lnSpc>
              <a:spcBef>
                <a:spcPts val="600"/>
              </a:spcBef>
              <a:buFont typeface="Arial" panose="020B0604020202020204" pitchFamily="34" charset="0"/>
              <a:buNone/>
              <a:defRPr sz="1200" kern="1200">
                <a:solidFill>
                  <a:schemeClr val="tx1"/>
                </a:solidFill>
                <a:latin typeface="+mj-lt"/>
                <a:ea typeface="+mn-ea"/>
                <a:cs typeface="+mn-cs"/>
              </a:defRPr>
            </a:lvl2pPr>
            <a:lvl3pPr marL="171450" indent="-171450" algn="l" defTabSz="914400" rtl="0" eaLnBrk="1" latinLnBrk="0" hangingPunct="1">
              <a:lnSpc>
                <a:spcPct val="125000"/>
              </a:lnSpc>
              <a:spcBef>
                <a:spcPts val="600"/>
              </a:spcBef>
              <a:buFont typeface="Arial" panose="020B0604020202020204" pitchFamily="34" charset="0"/>
              <a:buChar char="•"/>
              <a:defRPr sz="1200" kern="1200">
                <a:solidFill>
                  <a:schemeClr val="tx1"/>
                </a:solidFill>
                <a:latin typeface="+mj-lt"/>
                <a:ea typeface="+mn-ea"/>
                <a:cs typeface="+mn-cs"/>
              </a:defRPr>
            </a:lvl3pPr>
            <a:lvl4pPr marL="344488" indent="-173038" algn="l" defTabSz="914400" rtl="0" eaLnBrk="1" latinLnBrk="0" hangingPunct="1">
              <a:lnSpc>
                <a:spcPct val="125000"/>
              </a:lnSpc>
              <a:spcBef>
                <a:spcPts val="600"/>
              </a:spcBef>
              <a:buFont typeface="Georgia" panose="02040502050405020303" pitchFamily="18" charset="0"/>
              <a:buChar char="–"/>
              <a:defRPr sz="1200" kern="1200">
                <a:solidFill>
                  <a:schemeClr val="tx1"/>
                </a:solidFill>
                <a:latin typeface="+mj-lt"/>
                <a:ea typeface="+mn-ea"/>
                <a:cs typeface="+mn-cs"/>
              </a:defRPr>
            </a:lvl4pPr>
            <a:lvl5pPr marL="515938" indent="-171450" algn="l" defTabSz="914400" rtl="0" eaLnBrk="1" latinLnBrk="0" hangingPunct="1">
              <a:lnSpc>
                <a:spcPct val="125000"/>
              </a:lnSpc>
              <a:spcBef>
                <a:spcPts val="600"/>
              </a:spcBef>
              <a:buFont typeface="Wingdings" panose="05000000000000000000" pitchFamily="2" charset="2"/>
              <a:buChar char="§"/>
              <a:defRPr sz="12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600" b="0" dirty="0">
                <a:latin typeface="Times New Roman" panose="02020603050405020304" pitchFamily="18" charset="0"/>
                <a:cs typeface="Times New Roman" panose="02020603050405020304" pitchFamily="18" charset="0"/>
              </a:rPr>
              <a:t>Total Courses under AEDP</a:t>
            </a:r>
            <a:endParaRPr lang="en-GB" sz="1600" b="0" noProof="0" dirty="0">
              <a:latin typeface="Times New Roman" panose="02020603050405020304" pitchFamily="18" charset="0"/>
              <a:cs typeface="Times New Roman" panose="02020603050405020304" pitchFamily="18" charset="0"/>
            </a:endParaRPr>
          </a:p>
        </p:txBody>
      </p:sp>
      <p:sp>
        <p:nvSpPr>
          <p:cNvPr id="22" name="Content Placeholder 11">
            <a:extLst>
              <a:ext uri="{FF2B5EF4-FFF2-40B4-BE49-F238E27FC236}">
                <a16:creationId xmlns:a16="http://schemas.microsoft.com/office/drawing/2014/main" id="{B2D00394-3BCC-FF31-1D87-A013BE2FD285}"/>
              </a:ext>
            </a:extLst>
          </p:cNvPr>
          <p:cNvSpPr>
            <a:spLocks noGrp="1"/>
          </p:cNvSpPr>
          <p:nvPr/>
        </p:nvSpPr>
        <p:spPr>
          <a:xfrm>
            <a:off x="4439709" y="1429146"/>
            <a:ext cx="2054115" cy="969264"/>
          </a:xfrm>
          <a:prstGeom prst="rect">
            <a:avLst/>
          </a:prstGeom>
        </p:spPr>
        <p:txBody>
          <a:bodyPr vert="horz" lIns="0" tIns="0" rIns="0" bIns="0" rtlCol="0">
            <a:noAutofit/>
          </a:bodyPr>
          <a:lstStyle>
            <a:lvl1pPr marL="0" indent="0" algn="l" defTabSz="914400" rtl="0" eaLnBrk="1" latinLnBrk="0" hangingPunct="1">
              <a:lnSpc>
                <a:spcPct val="80000"/>
              </a:lnSpc>
              <a:spcBef>
                <a:spcPts val="0"/>
              </a:spcBef>
              <a:spcAft>
                <a:spcPts val="0"/>
              </a:spcAft>
              <a:buFont typeface="Arial" panose="020B0604020202020204" pitchFamily="34" charset="0"/>
              <a:buNone/>
              <a:defRPr sz="7600" b="0" kern="1200" spc="-390" baseline="0">
                <a:solidFill>
                  <a:schemeClr val="accent1"/>
                </a:solidFill>
                <a:latin typeface="+mn-lt"/>
                <a:ea typeface="+mn-ea"/>
                <a:cs typeface="+mn-cs"/>
              </a:defRPr>
            </a:lvl1pPr>
            <a:lvl2pPr marL="0" indent="0" algn="l" defTabSz="914400" rtl="0" eaLnBrk="1" latinLnBrk="0" hangingPunct="1">
              <a:lnSpc>
                <a:spcPct val="125000"/>
              </a:lnSpc>
              <a:spcBef>
                <a:spcPts val="600"/>
              </a:spcBef>
              <a:buFont typeface="Arial" panose="020B0604020202020204" pitchFamily="34" charset="0"/>
              <a:buNone/>
              <a:defRPr sz="1400" kern="1200">
                <a:solidFill>
                  <a:schemeClr val="tx1"/>
                </a:solidFill>
                <a:latin typeface="+mj-lt"/>
                <a:ea typeface="+mn-ea"/>
                <a:cs typeface="+mn-cs"/>
              </a:defRPr>
            </a:lvl2pPr>
            <a:lvl3pPr marL="171450" indent="-171450" algn="l" defTabSz="914400" rtl="0" eaLnBrk="1" latinLnBrk="0" hangingPunct="1">
              <a:lnSpc>
                <a:spcPct val="125000"/>
              </a:lnSpc>
              <a:spcBef>
                <a:spcPts val="600"/>
              </a:spcBef>
              <a:buFont typeface="Arial" panose="020B0604020202020204" pitchFamily="34" charset="0"/>
              <a:buChar char="•"/>
              <a:defRPr sz="1400" kern="1200">
                <a:solidFill>
                  <a:schemeClr val="tx1"/>
                </a:solidFill>
                <a:latin typeface="+mj-lt"/>
                <a:ea typeface="+mn-ea"/>
                <a:cs typeface="+mn-cs"/>
              </a:defRPr>
            </a:lvl3pPr>
            <a:lvl4pPr marL="344488" indent="-173038" algn="l" defTabSz="914400" rtl="0" eaLnBrk="1" latinLnBrk="0" hangingPunct="1">
              <a:lnSpc>
                <a:spcPct val="125000"/>
              </a:lnSpc>
              <a:spcBef>
                <a:spcPts val="600"/>
              </a:spcBef>
              <a:buFont typeface="Georgia" panose="02040502050405020303" pitchFamily="18" charset="0"/>
              <a:buChar char="–"/>
              <a:defRPr sz="1400" kern="1200">
                <a:solidFill>
                  <a:schemeClr val="tx1"/>
                </a:solidFill>
                <a:latin typeface="+mj-lt"/>
                <a:ea typeface="+mn-ea"/>
                <a:cs typeface="+mn-cs"/>
              </a:defRPr>
            </a:lvl4pPr>
            <a:lvl5pPr marL="515938" indent="-171450" algn="l" defTabSz="914400" rtl="0" eaLnBrk="1" latinLnBrk="0" hangingPunct="1">
              <a:lnSpc>
                <a:spcPct val="125000"/>
              </a:lnSpc>
              <a:spcBef>
                <a:spcPts val="600"/>
              </a:spcBef>
              <a:buFont typeface="Wingdings" panose="05000000000000000000" pitchFamily="2" charset="2"/>
              <a:buChar char="§"/>
              <a:defRPr sz="14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42</a:t>
            </a:r>
            <a:endParaRPr lang="en-GB" noProof="0" dirty="0"/>
          </a:p>
        </p:txBody>
      </p:sp>
      <p:sp>
        <p:nvSpPr>
          <p:cNvPr id="23" name="Content Placeholder 20">
            <a:extLst>
              <a:ext uri="{FF2B5EF4-FFF2-40B4-BE49-F238E27FC236}">
                <a16:creationId xmlns:a16="http://schemas.microsoft.com/office/drawing/2014/main" id="{1A38A873-2740-4670-D520-B9A2A9790456}"/>
              </a:ext>
            </a:extLst>
          </p:cNvPr>
          <p:cNvSpPr>
            <a:spLocks noGrp="1"/>
          </p:cNvSpPr>
          <p:nvPr/>
        </p:nvSpPr>
        <p:spPr>
          <a:xfrm>
            <a:off x="4055422" y="2716416"/>
            <a:ext cx="2648475" cy="825048"/>
          </a:xfrm>
          <a:prstGeom prst="rect">
            <a:avLst/>
          </a:prstGeom>
        </p:spPr>
        <p:txBody>
          <a:bodyPr vert="horz" lIns="0" tIns="0" rIns="0" bIns="0" rtlCol="0">
            <a:noAutofit/>
          </a:bodyPr>
          <a:lstStyle>
            <a:lvl1pPr marL="0" indent="0" algn="l" defTabSz="914400" rtl="0" eaLnBrk="1" latinLnBrk="0" hangingPunct="1">
              <a:lnSpc>
                <a:spcPct val="100000"/>
              </a:lnSpc>
              <a:spcBef>
                <a:spcPts val="300"/>
              </a:spcBef>
              <a:spcAft>
                <a:spcPts val="1200"/>
              </a:spcAft>
              <a:buFont typeface="Arial" panose="020B0604020202020204" pitchFamily="34" charset="0"/>
              <a:buNone/>
              <a:defRPr sz="1500" b="1" kern="1200">
                <a:solidFill>
                  <a:schemeClr val="tx1"/>
                </a:solidFill>
                <a:latin typeface="+mn-lt"/>
                <a:ea typeface="+mn-ea"/>
                <a:cs typeface="+mn-cs"/>
              </a:defRPr>
            </a:lvl1pPr>
            <a:lvl2pPr marL="0" indent="0" algn="l" defTabSz="914400" rtl="0" eaLnBrk="1" latinLnBrk="0" hangingPunct="1">
              <a:lnSpc>
                <a:spcPct val="125000"/>
              </a:lnSpc>
              <a:spcBef>
                <a:spcPts val="600"/>
              </a:spcBef>
              <a:buFont typeface="Arial" panose="020B0604020202020204" pitchFamily="34" charset="0"/>
              <a:buNone/>
              <a:defRPr sz="1200" kern="1200">
                <a:solidFill>
                  <a:schemeClr val="tx1"/>
                </a:solidFill>
                <a:latin typeface="+mj-lt"/>
                <a:ea typeface="+mn-ea"/>
                <a:cs typeface="+mn-cs"/>
              </a:defRPr>
            </a:lvl2pPr>
            <a:lvl3pPr marL="171450" indent="-171450" algn="l" defTabSz="914400" rtl="0" eaLnBrk="1" latinLnBrk="0" hangingPunct="1">
              <a:lnSpc>
                <a:spcPct val="125000"/>
              </a:lnSpc>
              <a:spcBef>
                <a:spcPts val="600"/>
              </a:spcBef>
              <a:buFont typeface="Arial" panose="020B0604020202020204" pitchFamily="34" charset="0"/>
              <a:buChar char="•"/>
              <a:defRPr sz="1200" kern="1200">
                <a:solidFill>
                  <a:schemeClr val="tx1"/>
                </a:solidFill>
                <a:latin typeface="+mj-lt"/>
                <a:ea typeface="+mn-ea"/>
                <a:cs typeface="+mn-cs"/>
              </a:defRPr>
            </a:lvl3pPr>
            <a:lvl4pPr marL="344488" indent="-173038" algn="l" defTabSz="914400" rtl="0" eaLnBrk="1" latinLnBrk="0" hangingPunct="1">
              <a:lnSpc>
                <a:spcPct val="125000"/>
              </a:lnSpc>
              <a:spcBef>
                <a:spcPts val="600"/>
              </a:spcBef>
              <a:buFont typeface="Georgia" panose="02040502050405020303" pitchFamily="18" charset="0"/>
              <a:buChar char="–"/>
              <a:defRPr sz="1200" kern="1200">
                <a:solidFill>
                  <a:schemeClr val="tx1"/>
                </a:solidFill>
                <a:latin typeface="+mj-lt"/>
                <a:ea typeface="+mn-ea"/>
                <a:cs typeface="+mn-cs"/>
              </a:defRPr>
            </a:lvl4pPr>
            <a:lvl5pPr marL="515938" indent="-171450" algn="l" defTabSz="914400" rtl="0" eaLnBrk="1" latinLnBrk="0" hangingPunct="1">
              <a:lnSpc>
                <a:spcPct val="125000"/>
              </a:lnSpc>
              <a:spcBef>
                <a:spcPts val="600"/>
              </a:spcBef>
              <a:buFont typeface="Wingdings" panose="05000000000000000000" pitchFamily="2" charset="2"/>
              <a:buChar char="§"/>
              <a:defRPr sz="12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lnSpc>
                <a:spcPct val="100000"/>
              </a:lnSpc>
            </a:pPr>
            <a:r>
              <a:rPr lang="en-GB" sz="1600" noProof="0" dirty="0">
                <a:latin typeface="Times New Roman" panose="02020603050405020304" pitchFamily="18" charset="0"/>
                <a:cs typeface="Times New Roman" panose="02020603050405020304" pitchFamily="18" charset="0"/>
              </a:rPr>
              <a:t>Higher Education Institutions onboarded and signed with BOPT ER in </a:t>
            </a:r>
            <a:r>
              <a:rPr lang="en-GB" sz="1600" b="1" noProof="0" dirty="0">
                <a:latin typeface="Times New Roman" panose="02020603050405020304" pitchFamily="18" charset="0"/>
                <a:cs typeface="Times New Roman" panose="02020603050405020304" pitchFamily="18" charset="0"/>
              </a:rPr>
              <a:t>Odisha, West Bengal, Assam</a:t>
            </a:r>
            <a:r>
              <a:rPr lang="en-GB" sz="1600" b="1" dirty="0">
                <a:latin typeface="Times New Roman" panose="02020603050405020304" pitchFamily="18" charset="0"/>
                <a:cs typeface="Times New Roman" panose="02020603050405020304" pitchFamily="18" charset="0"/>
              </a:rPr>
              <a:t>, Sikkim, Jharkhand</a:t>
            </a:r>
            <a:endParaRPr lang="en-GB" sz="1600" b="1" noProof="0" dirty="0">
              <a:latin typeface="Times New Roman" panose="02020603050405020304" pitchFamily="18" charset="0"/>
              <a:cs typeface="Times New Roman" panose="02020603050405020304" pitchFamily="18" charset="0"/>
            </a:endParaRPr>
          </a:p>
        </p:txBody>
      </p:sp>
      <p:sp>
        <p:nvSpPr>
          <p:cNvPr id="24" name="Content Placeholder 12">
            <a:extLst>
              <a:ext uri="{FF2B5EF4-FFF2-40B4-BE49-F238E27FC236}">
                <a16:creationId xmlns:a16="http://schemas.microsoft.com/office/drawing/2014/main" id="{F4C8D25B-5EF7-D86E-2960-E3BF3DCBFD63}"/>
              </a:ext>
            </a:extLst>
          </p:cNvPr>
          <p:cNvSpPr>
            <a:spLocks noGrp="1"/>
          </p:cNvSpPr>
          <p:nvPr/>
        </p:nvSpPr>
        <p:spPr>
          <a:xfrm>
            <a:off x="7559402" y="1429146"/>
            <a:ext cx="3310128" cy="969264"/>
          </a:xfrm>
          <a:prstGeom prst="rect">
            <a:avLst/>
          </a:prstGeom>
        </p:spPr>
        <p:txBody>
          <a:bodyPr vert="horz" lIns="0" tIns="0" rIns="0" bIns="0" rtlCol="0">
            <a:noAutofit/>
          </a:bodyPr>
          <a:lstStyle>
            <a:lvl1pPr marL="0" indent="0" algn="l" defTabSz="914400" rtl="0" eaLnBrk="1" latinLnBrk="0" hangingPunct="1">
              <a:lnSpc>
                <a:spcPct val="80000"/>
              </a:lnSpc>
              <a:spcBef>
                <a:spcPts val="0"/>
              </a:spcBef>
              <a:spcAft>
                <a:spcPts val="0"/>
              </a:spcAft>
              <a:buFont typeface="Arial" panose="020B0604020202020204" pitchFamily="34" charset="0"/>
              <a:buNone/>
              <a:defRPr sz="7600" b="0" kern="1200" spc="-390" baseline="0">
                <a:solidFill>
                  <a:schemeClr val="accent1"/>
                </a:solidFill>
                <a:latin typeface="+mn-lt"/>
                <a:ea typeface="+mn-ea"/>
                <a:cs typeface="+mn-cs"/>
              </a:defRPr>
            </a:lvl1pPr>
            <a:lvl2pPr marL="0" indent="0" algn="l" defTabSz="914400" rtl="0" eaLnBrk="1" latinLnBrk="0" hangingPunct="1">
              <a:lnSpc>
                <a:spcPct val="125000"/>
              </a:lnSpc>
              <a:spcBef>
                <a:spcPts val="600"/>
              </a:spcBef>
              <a:buFont typeface="Arial" panose="020B0604020202020204" pitchFamily="34" charset="0"/>
              <a:buNone/>
              <a:defRPr sz="1400" kern="1200">
                <a:solidFill>
                  <a:schemeClr val="tx1"/>
                </a:solidFill>
                <a:latin typeface="+mj-lt"/>
                <a:ea typeface="+mn-ea"/>
                <a:cs typeface="+mn-cs"/>
              </a:defRPr>
            </a:lvl2pPr>
            <a:lvl3pPr marL="171450" indent="-171450" algn="l" defTabSz="914400" rtl="0" eaLnBrk="1" latinLnBrk="0" hangingPunct="1">
              <a:lnSpc>
                <a:spcPct val="125000"/>
              </a:lnSpc>
              <a:spcBef>
                <a:spcPts val="600"/>
              </a:spcBef>
              <a:buFont typeface="Arial" panose="020B0604020202020204" pitchFamily="34" charset="0"/>
              <a:buChar char="•"/>
              <a:defRPr sz="1400" kern="1200">
                <a:solidFill>
                  <a:schemeClr val="tx1"/>
                </a:solidFill>
                <a:latin typeface="+mj-lt"/>
                <a:ea typeface="+mn-ea"/>
                <a:cs typeface="+mn-cs"/>
              </a:defRPr>
            </a:lvl3pPr>
            <a:lvl4pPr marL="344488" indent="-173038" algn="l" defTabSz="914400" rtl="0" eaLnBrk="1" latinLnBrk="0" hangingPunct="1">
              <a:lnSpc>
                <a:spcPct val="125000"/>
              </a:lnSpc>
              <a:spcBef>
                <a:spcPts val="600"/>
              </a:spcBef>
              <a:buFont typeface="Georgia" panose="02040502050405020303" pitchFamily="18" charset="0"/>
              <a:buChar char="–"/>
              <a:defRPr sz="1400" kern="1200">
                <a:solidFill>
                  <a:schemeClr val="tx1"/>
                </a:solidFill>
                <a:latin typeface="+mj-lt"/>
                <a:ea typeface="+mn-ea"/>
                <a:cs typeface="+mn-cs"/>
              </a:defRPr>
            </a:lvl4pPr>
            <a:lvl5pPr marL="515938" indent="-171450" algn="l" defTabSz="914400" rtl="0" eaLnBrk="1" latinLnBrk="0" hangingPunct="1">
              <a:lnSpc>
                <a:spcPct val="125000"/>
              </a:lnSpc>
              <a:spcBef>
                <a:spcPts val="600"/>
              </a:spcBef>
              <a:buFont typeface="Wingdings" panose="05000000000000000000" pitchFamily="2" charset="2"/>
              <a:buChar char="§"/>
              <a:defRPr sz="14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~6000+</a:t>
            </a:r>
            <a:endParaRPr lang="en-GB" noProof="0" dirty="0"/>
          </a:p>
        </p:txBody>
      </p:sp>
      <p:sp>
        <p:nvSpPr>
          <p:cNvPr id="25" name="Content Placeholder 21">
            <a:extLst>
              <a:ext uri="{FF2B5EF4-FFF2-40B4-BE49-F238E27FC236}">
                <a16:creationId xmlns:a16="http://schemas.microsoft.com/office/drawing/2014/main" id="{BAE20A15-D2AD-391D-FF73-D9B014068FC8}"/>
              </a:ext>
            </a:extLst>
          </p:cNvPr>
          <p:cNvSpPr>
            <a:spLocks noGrp="1"/>
          </p:cNvSpPr>
          <p:nvPr/>
        </p:nvSpPr>
        <p:spPr>
          <a:xfrm>
            <a:off x="7559402" y="2628373"/>
            <a:ext cx="3310128" cy="969264"/>
          </a:xfrm>
          <a:prstGeom prst="rect">
            <a:avLst/>
          </a:prstGeom>
        </p:spPr>
        <p:txBody>
          <a:bodyPr vert="horz" lIns="0" tIns="0" rIns="0" bIns="0" rtlCol="0">
            <a:noAutofit/>
          </a:bodyPr>
          <a:lstStyle>
            <a:lvl1pPr marL="0" indent="0" algn="l" defTabSz="914400" rtl="0" eaLnBrk="1" latinLnBrk="0" hangingPunct="1">
              <a:lnSpc>
                <a:spcPct val="100000"/>
              </a:lnSpc>
              <a:spcBef>
                <a:spcPts val="300"/>
              </a:spcBef>
              <a:spcAft>
                <a:spcPts val="1200"/>
              </a:spcAft>
              <a:buFont typeface="Arial" panose="020B0604020202020204" pitchFamily="34" charset="0"/>
              <a:buNone/>
              <a:defRPr sz="1500" b="1" kern="1200">
                <a:solidFill>
                  <a:schemeClr val="tx1"/>
                </a:solidFill>
                <a:latin typeface="+mn-lt"/>
                <a:ea typeface="+mn-ea"/>
                <a:cs typeface="+mn-cs"/>
              </a:defRPr>
            </a:lvl1pPr>
            <a:lvl2pPr marL="0" indent="0" algn="l" defTabSz="914400" rtl="0" eaLnBrk="1" latinLnBrk="0" hangingPunct="1">
              <a:lnSpc>
                <a:spcPct val="125000"/>
              </a:lnSpc>
              <a:spcBef>
                <a:spcPts val="600"/>
              </a:spcBef>
              <a:buFont typeface="Arial" panose="020B0604020202020204" pitchFamily="34" charset="0"/>
              <a:buNone/>
              <a:defRPr sz="1200" kern="1200">
                <a:solidFill>
                  <a:schemeClr val="tx1"/>
                </a:solidFill>
                <a:latin typeface="+mj-lt"/>
                <a:ea typeface="+mn-ea"/>
                <a:cs typeface="+mn-cs"/>
              </a:defRPr>
            </a:lvl2pPr>
            <a:lvl3pPr marL="171450" indent="-171450" algn="l" defTabSz="914400" rtl="0" eaLnBrk="1" latinLnBrk="0" hangingPunct="1">
              <a:lnSpc>
                <a:spcPct val="125000"/>
              </a:lnSpc>
              <a:spcBef>
                <a:spcPts val="600"/>
              </a:spcBef>
              <a:buFont typeface="Arial" panose="020B0604020202020204" pitchFamily="34" charset="0"/>
              <a:buChar char="•"/>
              <a:defRPr sz="1200" kern="1200">
                <a:solidFill>
                  <a:schemeClr val="tx1"/>
                </a:solidFill>
                <a:latin typeface="+mj-lt"/>
                <a:ea typeface="+mn-ea"/>
                <a:cs typeface="+mn-cs"/>
              </a:defRPr>
            </a:lvl3pPr>
            <a:lvl4pPr marL="344488" indent="-173038" algn="l" defTabSz="914400" rtl="0" eaLnBrk="1" latinLnBrk="0" hangingPunct="1">
              <a:lnSpc>
                <a:spcPct val="125000"/>
              </a:lnSpc>
              <a:spcBef>
                <a:spcPts val="600"/>
              </a:spcBef>
              <a:buFont typeface="Georgia" panose="02040502050405020303" pitchFamily="18" charset="0"/>
              <a:buChar char="–"/>
              <a:defRPr sz="1200" kern="1200">
                <a:solidFill>
                  <a:schemeClr val="tx1"/>
                </a:solidFill>
                <a:latin typeface="+mj-lt"/>
                <a:ea typeface="+mn-ea"/>
                <a:cs typeface="+mn-cs"/>
              </a:defRPr>
            </a:lvl4pPr>
            <a:lvl5pPr marL="515938" indent="-171450" algn="l" defTabSz="914400" rtl="0" eaLnBrk="1" latinLnBrk="0" hangingPunct="1">
              <a:lnSpc>
                <a:spcPct val="125000"/>
              </a:lnSpc>
              <a:spcBef>
                <a:spcPts val="600"/>
              </a:spcBef>
              <a:buFont typeface="Wingdings" panose="05000000000000000000" pitchFamily="2" charset="2"/>
              <a:buChar char="§"/>
              <a:defRPr sz="12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r>
              <a:rPr lang="en-GB" sz="1600" dirty="0">
                <a:latin typeface="Times New Roman" panose="02020603050405020304" pitchFamily="18" charset="0"/>
                <a:cs typeface="Times New Roman" panose="02020603050405020304" pitchFamily="18" charset="0"/>
              </a:rPr>
              <a:t>Students enrolled and engaging through AEDP  </a:t>
            </a:r>
            <a:endParaRPr lang="en-GB" sz="1600" noProof="0" dirty="0">
              <a:latin typeface="Times New Roman" panose="02020603050405020304" pitchFamily="18" charset="0"/>
              <a:cs typeface="Times New Roman" panose="02020603050405020304" pitchFamily="18" charset="0"/>
            </a:endParaRPr>
          </a:p>
        </p:txBody>
      </p:sp>
      <p:sp>
        <p:nvSpPr>
          <p:cNvPr id="26" name="TextBox 25">
            <a:extLst>
              <a:ext uri="{FF2B5EF4-FFF2-40B4-BE49-F238E27FC236}">
                <a16:creationId xmlns:a16="http://schemas.microsoft.com/office/drawing/2014/main" id="{7ED5A175-9932-A312-9373-218BD391A587}"/>
              </a:ext>
            </a:extLst>
          </p:cNvPr>
          <p:cNvSpPr txBox="1"/>
          <p:nvPr/>
        </p:nvSpPr>
        <p:spPr>
          <a:xfrm>
            <a:off x="515344" y="282517"/>
            <a:ext cx="7848731" cy="461665"/>
          </a:xfrm>
          <a:prstGeom prst="rect">
            <a:avLst/>
          </a:prstGeom>
          <a:noFill/>
        </p:spPr>
        <p:txBody>
          <a:bodyPr wrap="square">
            <a:spAutoFit/>
          </a:bodyPr>
          <a:lstStyle/>
          <a:p>
            <a:r>
              <a:rPr lang="en-US" sz="2400" b="1" dirty="0">
                <a:solidFill>
                  <a:schemeClr val="tx2">
                    <a:lumMod val="90000"/>
                    <a:lumOff val="10000"/>
                  </a:schemeClr>
                </a:solidFill>
                <a:latin typeface="Times New Roman" panose="02020603050405020304" pitchFamily="18" charset="0"/>
                <a:cs typeface="Times New Roman" panose="02020603050405020304" pitchFamily="18" charset="0"/>
              </a:rPr>
              <a:t>Key Highlights of BOPT ER – FY 25-26(till date)</a:t>
            </a:r>
          </a:p>
        </p:txBody>
      </p:sp>
      <p:sp>
        <p:nvSpPr>
          <p:cNvPr id="27" name="Content Placeholder 7">
            <a:extLst>
              <a:ext uri="{FF2B5EF4-FFF2-40B4-BE49-F238E27FC236}">
                <a16:creationId xmlns:a16="http://schemas.microsoft.com/office/drawing/2014/main" id="{B2A079DF-2E81-C6E8-B0D7-C08254E9FDCE}"/>
              </a:ext>
            </a:extLst>
          </p:cNvPr>
          <p:cNvSpPr>
            <a:spLocks noGrp="1"/>
          </p:cNvSpPr>
          <p:nvPr/>
        </p:nvSpPr>
        <p:spPr>
          <a:xfrm>
            <a:off x="1546226" y="3974959"/>
            <a:ext cx="2360694" cy="969264"/>
          </a:xfrm>
          <a:prstGeom prst="rect">
            <a:avLst/>
          </a:prstGeom>
        </p:spPr>
        <p:txBody>
          <a:bodyPr vert="horz" lIns="0" tIns="0" rIns="0" bIns="0" rtlCol="0">
            <a:noAutofit/>
          </a:bodyPr>
          <a:lstStyle>
            <a:lvl1pPr marL="0" indent="0" algn="l" defTabSz="914400" rtl="0" eaLnBrk="1" latinLnBrk="0" hangingPunct="1">
              <a:lnSpc>
                <a:spcPct val="80000"/>
              </a:lnSpc>
              <a:spcBef>
                <a:spcPts val="0"/>
              </a:spcBef>
              <a:spcAft>
                <a:spcPts val="0"/>
              </a:spcAft>
              <a:buFont typeface="Arial" panose="020B0604020202020204" pitchFamily="34" charset="0"/>
              <a:buNone/>
              <a:defRPr sz="7600" b="0" kern="1200" spc="-390" baseline="0">
                <a:solidFill>
                  <a:schemeClr val="accent1"/>
                </a:solidFill>
                <a:latin typeface="+mn-lt"/>
                <a:ea typeface="+mn-ea"/>
                <a:cs typeface="+mn-cs"/>
              </a:defRPr>
            </a:lvl1pPr>
            <a:lvl2pPr marL="0" indent="0" algn="l" defTabSz="914400" rtl="0" eaLnBrk="1" latinLnBrk="0" hangingPunct="1">
              <a:lnSpc>
                <a:spcPct val="125000"/>
              </a:lnSpc>
              <a:spcBef>
                <a:spcPts val="600"/>
              </a:spcBef>
              <a:buFont typeface="Arial" panose="020B0604020202020204" pitchFamily="34" charset="0"/>
              <a:buNone/>
              <a:defRPr sz="1400" kern="1200">
                <a:solidFill>
                  <a:schemeClr val="tx1"/>
                </a:solidFill>
                <a:latin typeface="+mj-lt"/>
                <a:ea typeface="+mn-ea"/>
                <a:cs typeface="+mn-cs"/>
              </a:defRPr>
            </a:lvl2pPr>
            <a:lvl3pPr marL="171450" indent="-171450" algn="l" defTabSz="914400" rtl="0" eaLnBrk="1" latinLnBrk="0" hangingPunct="1">
              <a:lnSpc>
                <a:spcPct val="125000"/>
              </a:lnSpc>
              <a:spcBef>
                <a:spcPts val="600"/>
              </a:spcBef>
              <a:buFont typeface="Arial" panose="020B0604020202020204" pitchFamily="34" charset="0"/>
              <a:buChar char="•"/>
              <a:defRPr sz="1400" kern="1200">
                <a:solidFill>
                  <a:schemeClr val="tx1"/>
                </a:solidFill>
                <a:latin typeface="+mj-lt"/>
                <a:ea typeface="+mn-ea"/>
                <a:cs typeface="+mn-cs"/>
              </a:defRPr>
            </a:lvl3pPr>
            <a:lvl4pPr marL="344488" indent="-173038" algn="l" defTabSz="914400" rtl="0" eaLnBrk="1" latinLnBrk="0" hangingPunct="1">
              <a:lnSpc>
                <a:spcPct val="125000"/>
              </a:lnSpc>
              <a:spcBef>
                <a:spcPts val="600"/>
              </a:spcBef>
              <a:buFont typeface="Georgia" panose="02040502050405020303" pitchFamily="18" charset="0"/>
              <a:buChar char="–"/>
              <a:defRPr sz="1400" kern="1200">
                <a:solidFill>
                  <a:schemeClr val="tx1"/>
                </a:solidFill>
                <a:latin typeface="+mj-lt"/>
                <a:ea typeface="+mn-ea"/>
                <a:cs typeface="+mn-cs"/>
              </a:defRPr>
            </a:lvl4pPr>
            <a:lvl5pPr marL="515938" indent="-171450" algn="l" defTabSz="914400" rtl="0" eaLnBrk="1" latinLnBrk="0" hangingPunct="1">
              <a:lnSpc>
                <a:spcPct val="125000"/>
              </a:lnSpc>
              <a:spcBef>
                <a:spcPts val="600"/>
              </a:spcBef>
              <a:buFont typeface="Wingdings" panose="05000000000000000000" pitchFamily="2" charset="2"/>
              <a:buChar char="§"/>
              <a:defRPr sz="14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latin typeface="Times New Roman" panose="02020603050405020304" pitchFamily="18" charset="0"/>
                <a:cs typeface="Times New Roman" panose="02020603050405020304" pitchFamily="18" charset="0"/>
              </a:rPr>
              <a:t>15</a:t>
            </a:r>
            <a:endParaRPr lang="en-GB" noProof="0" dirty="0">
              <a:latin typeface="Times New Roman" panose="02020603050405020304" pitchFamily="18" charset="0"/>
              <a:cs typeface="Times New Roman" panose="02020603050405020304" pitchFamily="18" charset="0"/>
            </a:endParaRPr>
          </a:p>
        </p:txBody>
      </p:sp>
      <p:sp>
        <p:nvSpPr>
          <p:cNvPr id="28" name="Content Placeholder 8">
            <a:extLst>
              <a:ext uri="{FF2B5EF4-FFF2-40B4-BE49-F238E27FC236}">
                <a16:creationId xmlns:a16="http://schemas.microsoft.com/office/drawing/2014/main" id="{DC24DC79-41BC-E1E6-CCE1-019CE641CFF7}"/>
              </a:ext>
            </a:extLst>
          </p:cNvPr>
          <p:cNvSpPr>
            <a:spLocks noGrp="1"/>
          </p:cNvSpPr>
          <p:nvPr/>
        </p:nvSpPr>
        <p:spPr>
          <a:xfrm>
            <a:off x="943901" y="4996743"/>
            <a:ext cx="2963019" cy="2752344"/>
          </a:xfrm>
          <a:prstGeom prst="rect">
            <a:avLst/>
          </a:prstGeom>
        </p:spPr>
        <p:txBody>
          <a:bodyPr vert="horz" lIns="0" tIns="0" rIns="0" bIns="0" rtlCol="0">
            <a:noAutofit/>
          </a:bodyPr>
          <a:lstStyle>
            <a:lvl1pPr marL="0" indent="0" algn="l" defTabSz="914400" rtl="0" eaLnBrk="1" latinLnBrk="0" hangingPunct="1">
              <a:lnSpc>
                <a:spcPct val="100000"/>
              </a:lnSpc>
              <a:spcBef>
                <a:spcPts val="300"/>
              </a:spcBef>
              <a:spcAft>
                <a:spcPts val="1200"/>
              </a:spcAft>
              <a:buFont typeface="Arial" panose="020B0604020202020204" pitchFamily="34" charset="0"/>
              <a:buNone/>
              <a:defRPr sz="1500" b="1" kern="1200">
                <a:solidFill>
                  <a:schemeClr val="tx1"/>
                </a:solidFill>
                <a:latin typeface="+mn-lt"/>
                <a:ea typeface="+mn-ea"/>
                <a:cs typeface="+mn-cs"/>
              </a:defRPr>
            </a:lvl1pPr>
            <a:lvl2pPr marL="0" indent="0" algn="l" defTabSz="914400" rtl="0" eaLnBrk="1" latinLnBrk="0" hangingPunct="1">
              <a:lnSpc>
                <a:spcPct val="125000"/>
              </a:lnSpc>
              <a:spcBef>
                <a:spcPts val="600"/>
              </a:spcBef>
              <a:buFont typeface="Arial" panose="020B0604020202020204" pitchFamily="34" charset="0"/>
              <a:buNone/>
              <a:defRPr sz="1200" kern="1200">
                <a:solidFill>
                  <a:schemeClr val="tx1"/>
                </a:solidFill>
                <a:latin typeface="+mj-lt"/>
                <a:ea typeface="+mn-ea"/>
                <a:cs typeface="+mn-cs"/>
              </a:defRPr>
            </a:lvl2pPr>
            <a:lvl3pPr marL="171450" indent="-171450" algn="l" defTabSz="914400" rtl="0" eaLnBrk="1" latinLnBrk="0" hangingPunct="1">
              <a:lnSpc>
                <a:spcPct val="125000"/>
              </a:lnSpc>
              <a:spcBef>
                <a:spcPts val="600"/>
              </a:spcBef>
              <a:buFont typeface="Arial" panose="020B0604020202020204" pitchFamily="34" charset="0"/>
              <a:buChar char="•"/>
              <a:defRPr sz="1200" kern="1200">
                <a:solidFill>
                  <a:schemeClr val="tx1"/>
                </a:solidFill>
                <a:latin typeface="+mj-lt"/>
                <a:ea typeface="+mn-ea"/>
                <a:cs typeface="+mn-cs"/>
              </a:defRPr>
            </a:lvl3pPr>
            <a:lvl4pPr marL="344488" indent="-173038" algn="l" defTabSz="914400" rtl="0" eaLnBrk="1" latinLnBrk="0" hangingPunct="1">
              <a:lnSpc>
                <a:spcPct val="125000"/>
              </a:lnSpc>
              <a:spcBef>
                <a:spcPts val="600"/>
              </a:spcBef>
              <a:buFont typeface="Georgia" panose="02040502050405020303" pitchFamily="18" charset="0"/>
              <a:buChar char="–"/>
              <a:defRPr sz="1200" kern="1200">
                <a:solidFill>
                  <a:schemeClr val="tx1"/>
                </a:solidFill>
                <a:latin typeface="+mj-lt"/>
                <a:ea typeface="+mn-ea"/>
                <a:cs typeface="+mn-cs"/>
              </a:defRPr>
            </a:lvl4pPr>
            <a:lvl5pPr marL="515938" indent="-171450" algn="l" defTabSz="914400" rtl="0" eaLnBrk="1" latinLnBrk="0" hangingPunct="1">
              <a:lnSpc>
                <a:spcPct val="125000"/>
              </a:lnSpc>
              <a:spcBef>
                <a:spcPts val="600"/>
              </a:spcBef>
              <a:buFont typeface="Wingdings" panose="05000000000000000000" pitchFamily="2" charset="2"/>
              <a:buChar char="§"/>
              <a:defRPr sz="12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600" b="0" noProof="0" dirty="0">
                <a:latin typeface="Times New Roman" panose="02020603050405020304" pitchFamily="18" charset="0"/>
                <a:cs typeface="Times New Roman" panose="02020603050405020304" pitchFamily="18" charset="0"/>
              </a:rPr>
              <a:t>MoU’s </a:t>
            </a:r>
            <a:r>
              <a:rPr lang="en-GB" sz="1600" b="0" dirty="0">
                <a:latin typeface="Times New Roman" panose="02020603050405020304" pitchFamily="18" charset="0"/>
                <a:cs typeface="Times New Roman" panose="02020603050405020304" pitchFamily="18" charset="0"/>
              </a:rPr>
              <a:t>currently under process from Bihar and other prominent Universities</a:t>
            </a:r>
            <a:endParaRPr lang="en-GB" sz="1600" b="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697469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BOPTER :: Portal">
            <a:extLst>
              <a:ext uri="{FF2B5EF4-FFF2-40B4-BE49-F238E27FC236}">
                <a16:creationId xmlns:a16="http://schemas.microsoft.com/office/drawing/2014/main" id="{53C119E9-7F4D-6A4F-E764-3B9E02CC6E8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4943" b="7722"/>
          <a:stretch/>
        </p:blipFill>
        <p:spPr bwMode="auto">
          <a:xfrm>
            <a:off x="552902" y="630661"/>
            <a:ext cx="2088698" cy="2063064"/>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D52DAA46-AD10-C584-1967-01A2254039EE}"/>
              </a:ext>
            </a:extLst>
          </p:cNvPr>
          <p:cNvSpPr txBox="1"/>
          <p:nvPr/>
        </p:nvSpPr>
        <p:spPr>
          <a:xfrm>
            <a:off x="552902" y="2936332"/>
            <a:ext cx="9084839" cy="645113"/>
          </a:xfrm>
          <a:prstGeom prst="rect">
            <a:avLst/>
          </a:prstGeom>
          <a:noFill/>
        </p:spPr>
        <p:txBody>
          <a:bodyPr wrap="square">
            <a:spAutoFit/>
          </a:bodyPr>
          <a:lstStyle/>
          <a:p>
            <a:pPr marL="0" marR="0">
              <a:lnSpc>
                <a:spcPct val="107000"/>
              </a:lnSpc>
              <a:spcAft>
                <a:spcPts val="800"/>
              </a:spcAft>
              <a:buNone/>
            </a:pPr>
            <a:r>
              <a:rPr lang="en-US" sz="3600" b="1" kern="100" dirty="0">
                <a:solidFill>
                  <a:schemeClr val="tx2">
                    <a:lumMod val="90000"/>
                    <a:lumOff val="10000"/>
                  </a:schemeClr>
                </a:solidFill>
                <a:latin typeface="Times New Roman" panose="02020603050405020304" pitchFamily="18" charset="0"/>
                <a:ea typeface="Aptos" panose="020B0004020202020204" pitchFamily="34" charset="0"/>
                <a:cs typeface="Vrinda" panose="020B0502040204020203" pitchFamily="34" charset="0"/>
              </a:rPr>
              <a:t>Thank You</a:t>
            </a:r>
          </a:p>
        </p:txBody>
      </p:sp>
    </p:spTree>
    <p:extLst>
      <p:ext uri="{BB962C8B-B14F-4D97-AF65-F5344CB8AC3E}">
        <p14:creationId xmlns:p14="http://schemas.microsoft.com/office/powerpoint/2010/main" val="13126903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A3FBF5-E76F-C26D-6758-D2C380008D2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1BDEC2E-47A1-273D-3AEF-2F0F8AC19822}"/>
              </a:ext>
            </a:extLst>
          </p:cNvPr>
          <p:cNvSpPr txBox="1"/>
          <p:nvPr/>
        </p:nvSpPr>
        <p:spPr>
          <a:xfrm>
            <a:off x="604238" y="295541"/>
            <a:ext cx="11415238" cy="424732"/>
          </a:xfrm>
          <a:prstGeom prst="rect">
            <a:avLst/>
          </a:prstGeom>
          <a:noFill/>
        </p:spPr>
        <p:txBody>
          <a:bodyPr wrap="square" rtlCol="0">
            <a:spAutoFit/>
          </a:bodyPr>
          <a:lstStyle/>
          <a:p>
            <a:pPr>
              <a:lnSpc>
                <a:spcPct val="90000"/>
              </a:lnSpc>
              <a:spcBef>
                <a:spcPct val="0"/>
              </a:spcBef>
            </a:pPr>
            <a:r>
              <a:rPr lang="en-US" sz="2400" b="1" kern="100" dirty="0">
                <a:solidFill>
                  <a:srgbClr val="002060"/>
                </a:solidFill>
                <a:latin typeface="Times New Roman" panose="02020603050405020304" pitchFamily="18" charset="0"/>
                <a:ea typeface="+mj-ea"/>
                <a:cs typeface="Vrinda" panose="020B0502040204020203" pitchFamily="34" charset="0"/>
              </a:rPr>
              <a:t>Board of Practical Training Eastern Region</a:t>
            </a:r>
          </a:p>
        </p:txBody>
      </p:sp>
      <p:sp>
        <p:nvSpPr>
          <p:cNvPr id="3" name="Rectangle: Top Corners Rounded 2">
            <a:extLst>
              <a:ext uri="{FF2B5EF4-FFF2-40B4-BE49-F238E27FC236}">
                <a16:creationId xmlns:a16="http://schemas.microsoft.com/office/drawing/2014/main" id="{A5893AD9-EB8E-62D2-6654-BB6A2AAB23E1}"/>
              </a:ext>
            </a:extLst>
          </p:cNvPr>
          <p:cNvSpPr/>
          <p:nvPr/>
        </p:nvSpPr>
        <p:spPr>
          <a:xfrm>
            <a:off x="9057283" y="1531936"/>
            <a:ext cx="1943701" cy="813182"/>
          </a:xfrm>
          <a:prstGeom prst="round2SameRect">
            <a:avLst/>
          </a:prstGeom>
          <a:noFill/>
          <a:ln>
            <a:solidFill>
              <a:schemeClr val="accent1">
                <a:lumMod val="60000"/>
                <a:lumOff val="40000"/>
              </a:schemeClr>
            </a:solidFill>
            <a:prstDash val="dash"/>
          </a:ln>
        </p:spPr>
        <p:style>
          <a:lnRef idx="2">
            <a:schemeClr val="accent2"/>
          </a:lnRef>
          <a:fillRef idx="1">
            <a:schemeClr val="lt1"/>
          </a:fillRef>
          <a:effectRef idx="0">
            <a:schemeClr val="accent2"/>
          </a:effectRef>
          <a:fontRef idx="minor">
            <a:schemeClr val="dk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b="1" dirty="0">
                <a:solidFill>
                  <a:schemeClr val="tx1"/>
                </a:solidFill>
              </a:rPr>
              <a:t>Students </a:t>
            </a:r>
          </a:p>
          <a:p>
            <a:pPr algn="ctr"/>
            <a:r>
              <a:rPr lang="en-US" b="1" dirty="0">
                <a:solidFill>
                  <a:schemeClr val="tx1"/>
                </a:solidFill>
              </a:rPr>
              <a:t>(Institutions)</a:t>
            </a:r>
          </a:p>
        </p:txBody>
      </p:sp>
      <p:sp>
        <p:nvSpPr>
          <p:cNvPr id="4" name="Rectangle: Top Corners Rounded 3">
            <a:extLst>
              <a:ext uri="{FF2B5EF4-FFF2-40B4-BE49-F238E27FC236}">
                <a16:creationId xmlns:a16="http://schemas.microsoft.com/office/drawing/2014/main" id="{3B3C5747-3886-D6CE-E5BF-5138B591A1DD}"/>
              </a:ext>
            </a:extLst>
          </p:cNvPr>
          <p:cNvSpPr/>
          <p:nvPr/>
        </p:nvSpPr>
        <p:spPr>
          <a:xfrm>
            <a:off x="9017717" y="2677000"/>
            <a:ext cx="2022831" cy="813182"/>
          </a:xfrm>
          <a:prstGeom prst="round2SameRect">
            <a:avLst/>
          </a:prstGeom>
          <a:noFill/>
          <a:ln>
            <a:solidFill>
              <a:schemeClr val="accent1">
                <a:lumMod val="60000"/>
                <a:lumOff val="40000"/>
              </a:schemeClr>
            </a:solidFill>
            <a:prstDash val="dash"/>
          </a:ln>
        </p:spPr>
        <p:style>
          <a:lnRef idx="2">
            <a:schemeClr val="accent2"/>
          </a:lnRef>
          <a:fillRef idx="1">
            <a:schemeClr val="lt1"/>
          </a:fillRef>
          <a:effectRef idx="0">
            <a:schemeClr val="accent2"/>
          </a:effectRef>
          <a:fontRef idx="minor">
            <a:schemeClr val="dk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800" b="1" dirty="0">
                <a:solidFill>
                  <a:schemeClr val="tx1"/>
                </a:solidFill>
              </a:rPr>
              <a:t>Establishments</a:t>
            </a:r>
          </a:p>
        </p:txBody>
      </p:sp>
      <p:sp>
        <p:nvSpPr>
          <p:cNvPr id="14" name="TextBox 13">
            <a:extLst>
              <a:ext uri="{FF2B5EF4-FFF2-40B4-BE49-F238E27FC236}">
                <a16:creationId xmlns:a16="http://schemas.microsoft.com/office/drawing/2014/main" id="{AD9C5DE7-067D-99D2-9306-8AC18F331737}"/>
              </a:ext>
            </a:extLst>
          </p:cNvPr>
          <p:cNvSpPr txBox="1"/>
          <p:nvPr/>
        </p:nvSpPr>
        <p:spPr>
          <a:xfrm>
            <a:off x="6753938" y="1247903"/>
            <a:ext cx="4657769" cy="2554545"/>
          </a:xfrm>
          <a:prstGeom prst="rect">
            <a:avLst/>
          </a:prstGeom>
          <a:noFill/>
          <a:ln>
            <a:solidFill>
              <a:schemeClr val="accent1">
                <a:lumMod val="75000"/>
              </a:schemeClr>
            </a:solidFill>
            <a:prstDash val="dash"/>
          </a:ln>
        </p:spPr>
        <p:txBody>
          <a:bodyPr wrap="square">
            <a:spAutoFit/>
          </a:bodyPr>
          <a:lstStyle/>
          <a:p>
            <a:endParaRPr lang="en-US" sz="2000" b="1" i="0" u="none" strike="noStrike" dirty="0">
              <a:effectLst/>
              <a:latin typeface="Times New Roman" panose="02020603050405020304" pitchFamily="18" charset="0"/>
              <a:cs typeface="Times New Roman" panose="02020603050405020304" pitchFamily="18" charset="0"/>
            </a:endParaRPr>
          </a:p>
          <a:p>
            <a:endParaRPr lang="en-US" sz="2000" b="1" dirty="0">
              <a:latin typeface="Times New Roman" panose="02020603050405020304" pitchFamily="18" charset="0"/>
              <a:cs typeface="Times New Roman" panose="02020603050405020304" pitchFamily="18" charset="0"/>
            </a:endParaRPr>
          </a:p>
          <a:p>
            <a:endParaRPr lang="en-US" sz="2000" b="1" i="0" u="none" strike="noStrike" dirty="0">
              <a:effectLst/>
              <a:latin typeface="Times New Roman" panose="02020603050405020304" pitchFamily="18" charset="0"/>
              <a:cs typeface="Times New Roman" panose="02020603050405020304" pitchFamily="18" charset="0"/>
            </a:endParaRPr>
          </a:p>
          <a:p>
            <a:endParaRPr lang="en-US" sz="2000" b="1" dirty="0">
              <a:latin typeface="Times New Roman" panose="02020603050405020304" pitchFamily="18" charset="0"/>
              <a:cs typeface="Times New Roman" panose="02020603050405020304" pitchFamily="18" charset="0"/>
            </a:endParaRPr>
          </a:p>
          <a:p>
            <a:endParaRPr lang="en-US" sz="2000" b="1" i="0" u="none" strike="noStrike" dirty="0">
              <a:effectLst/>
              <a:latin typeface="Times New Roman" panose="02020603050405020304" pitchFamily="18" charset="0"/>
              <a:cs typeface="Times New Roman" panose="02020603050405020304" pitchFamily="18" charset="0"/>
            </a:endParaRPr>
          </a:p>
          <a:p>
            <a:endParaRPr lang="en-US" sz="2000" b="1" i="0" u="none" strike="noStrike" dirty="0">
              <a:effectLst/>
              <a:latin typeface="Times New Roman" panose="02020603050405020304" pitchFamily="18" charset="0"/>
              <a:cs typeface="Times New Roman" panose="02020603050405020304" pitchFamily="18" charset="0"/>
            </a:endParaRPr>
          </a:p>
          <a:p>
            <a:endParaRPr lang="en-US" sz="2000" b="1" dirty="0">
              <a:latin typeface="Times New Roman" panose="02020603050405020304" pitchFamily="18" charset="0"/>
              <a:cs typeface="Times New Roman" panose="02020603050405020304" pitchFamily="18" charset="0"/>
            </a:endParaRPr>
          </a:p>
          <a:p>
            <a:endParaRPr lang="en-US" sz="2000" b="1" dirty="0">
              <a:latin typeface="Times New Roman" panose="02020603050405020304" pitchFamily="18" charset="0"/>
              <a:cs typeface="Times New Roman" panose="02020603050405020304" pitchFamily="18" charset="0"/>
            </a:endParaRPr>
          </a:p>
        </p:txBody>
      </p:sp>
      <p:pic>
        <p:nvPicPr>
          <p:cNvPr id="1032" name="Picture 8" descr="BOPTER :: Portal">
            <a:extLst>
              <a:ext uri="{FF2B5EF4-FFF2-40B4-BE49-F238E27FC236}">
                <a16:creationId xmlns:a16="http://schemas.microsoft.com/office/drawing/2014/main" id="{88400CA0-33F4-0F05-F513-81CBAD8192D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30209" y="1736564"/>
            <a:ext cx="1424040" cy="1555896"/>
          </a:xfrm>
          <a:prstGeom prst="rect">
            <a:avLst/>
          </a:prstGeom>
          <a:noFill/>
          <a:ln>
            <a:noFill/>
          </a:ln>
        </p:spPr>
      </p:pic>
      <p:cxnSp>
        <p:nvCxnSpPr>
          <p:cNvPr id="23" name="Straight Arrow Connector 22">
            <a:extLst>
              <a:ext uri="{FF2B5EF4-FFF2-40B4-BE49-F238E27FC236}">
                <a16:creationId xmlns:a16="http://schemas.microsoft.com/office/drawing/2014/main" id="{5710E28F-3315-9B5C-3B8D-6BB014217CAD}"/>
              </a:ext>
            </a:extLst>
          </p:cNvPr>
          <p:cNvCxnSpPr>
            <a:cxnSpLocks/>
          </p:cNvCxnSpPr>
          <p:nvPr/>
        </p:nvCxnSpPr>
        <p:spPr>
          <a:xfrm flipV="1">
            <a:off x="8489510" y="1970764"/>
            <a:ext cx="544558" cy="536258"/>
          </a:xfrm>
          <a:prstGeom prst="straightConnector1">
            <a:avLst/>
          </a:prstGeom>
          <a:ln w="19050" cap="flat" cmpd="sng" algn="ctr">
            <a:solidFill>
              <a:schemeClr val="accent1">
                <a:lumMod val="60000"/>
                <a:lumOff val="40000"/>
              </a:schemeClr>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25" name="Straight Arrow Connector 24">
            <a:extLst>
              <a:ext uri="{FF2B5EF4-FFF2-40B4-BE49-F238E27FC236}">
                <a16:creationId xmlns:a16="http://schemas.microsoft.com/office/drawing/2014/main" id="{6D90957A-1386-1974-6856-E424E5A20938}"/>
              </a:ext>
            </a:extLst>
          </p:cNvPr>
          <p:cNvCxnSpPr>
            <a:cxnSpLocks/>
          </p:cNvCxnSpPr>
          <p:nvPr/>
        </p:nvCxnSpPr>
        <p:spPr>
          <a:xfrm>
            <a:off x="8489510" y="2514512"/>
            <a:ext cx="504992" cy="636165"/>
          </a:xfrm>
          <a:prstGeom prst="straightConnector1">
            <a:avLst/>
          </a:prstGeom>
          <a:ln>
            <a:solidFill>
              <a:schemeClr val="accent1">
                <a:lumMod val="60000"/>
                <a:lumOff val="40000"/>
              </a:schemeClr>
            </a:solidFill>
            <a:tailEnd type="triangle"/>
          </a:ln>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id="{3A12C1E4-EAAC-36C8-0571-D07C35CE5977}"/>
              </a:ext>
            </a:extLst>
          </p:cNvPr>
          <p:cNvCxnSpPr>
            <a:cxnSpLocks/>
          </p:cNvCxnSpPr>
          <p:nvPr/>
        </p:nvCxnSpPr>
        <p:spPr>
          <a:xfrm>
            <a:off x="6272270" y="1247903"/>
            <a:ext cx="0" cy="5290057"/>
          </a:xfrm>
          <a:prstGeom prst="line">
            <a:avLst/>
          </a:prstGeom>
          <a:ln w="19050" cap="flat" cmpd="sng" algn="ctr">
            <a:solidFill>
              <a:schemeClr val="accent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5" name="TextBox 4">
            <a:extLst>
              <a:ext uri="{FF2B5EF4-FFF2-40B4-BE49-F238E27FC236}">
                <a16:creationId xmlns:a16="http://schemas.microsoft.com/office/drawing/2014/main" id="{D283E2A8-AFDB-ADB5-44C3-9804016FA279}"/>
              </a:ext>
            </a:extLst>
          </p:cNvPr>
          <p:cNvSpPr txBox="1"/>
          <p:nvPr/>
        </p:nvSpPr>
        <p:spPr>
          <a:xfrm>
            <a:off x="604238" y="2202009"/>
            <a:ext cx="5539459" cy="584775"/>
          </a:xfrm>
          <a:prstGeom prst="rect">
            <a:avLst/>
          </a:prstGeom>
          <a:noFill/>
        </p:spPr>
        <p:txBody>
          <a:bodyPr wrap="square">
            <a:spAutoFit/>
          </a:bodyPr>
          <a:lstStyle/>
          <a:p>
            <a:pPr marL="285750" indent="-285750">
              <a:buFont typeface="Wingdings" panose="05000000000000000000" pitchFamily="2" charset="2"/>
              <a:buChar char="Ø"/>
            </a:pPr>
            <a:r>
              <a:rPr lang="en-US" sz="1600" i="0" u="none" strike="noStrike" dirty="0">
                <a:effectLst/>
                <a:latin typeface="Times New Roman" panose="02020603050405020304" pitchFamily="18" charset="0"/>
                <a:cs typeface="Times New Roman" panose="02020603050405020304" pitchFamily="18" charset="0"/>
              </a:rPr>
              <a:t>BOPT (ER) is an autonomous organisation under the Ministry of Education Government of India</a:t>
            </a:r>
            <a:endParaRPr lang="en-US" sz="1600" dirty="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B504DD82-06B3-F885-207C-071F08141A42}"/>
              </a:ext>
            </a:extLst>
          </p:cNvPr>
          <p:cNvSpPr txBox="1"/>
          <p:nvPr/>
        </p:nvSpPr>
        <p:spPr>
          <a:xfrm>
            <a:off x="556533" y="3320997"/>
            <a:ext cx="5539459" cy="1323439"/>
          </a:xfrm>
          <a:prstGeom prst="rect">
            <a:avLst/>
          </a:prstGeom>
          <a:noFill/>
        </p:spPr>
        <p:txBody>
          <a:bodyPr wrap="square">
            <a:spAutoFit/>
          </a:bodyPr>
          <a:lstStyle/>
          <a:p>
            <a:pPr marL="285750" indent="-285750">
              <a:buFont typeface="Wingdings" panose="05000000000000000000" pitchFamily="2" charset="2"/>
              <a:buChar char="Ø"/>
            </a:pPr>
            <a:r>
              <a:rPr lang="en-IN" sz="1600" b="0" i="0" u="none" strike="noStrike" dirty="0">
                <a:effectLst/>
                <a:latin typeface="Times New Roman" panose="02020603050405020304" pitchFamily="18" charset="0"/>
                <a:cs typeface="Times New Roman" panose="02020603050405020304" pitchFamily="18" charset="0"/>
              </a:rPr>
              <a:t>The objective is to implement and monitor the Apprentices Act</a:t>
            </a:r>
            <a:r>
              <a:rPr lang="en-IN" sz="1600" dirty="0">
                <a:latin typeface="Times New Roman" panose="02020603050405020304" pitchFamily="18" charset="0"/>
                <a:cs typeface="Times New Roman" panose="02020603050405020304" pitchFamily="18" charset="0"/>
              </a:rPr>
              <a:t>,</a:t>
            </a:r>
            <a:r>
              <a:rPr lang="en-IN" sz="1600" b="0" i="0" u="none" strike="noStrike" dirty="0">
                <a:effectLst/>
                <a:latin typeface="Times New Roman" panose="02020603050405020304" pitchFamily="18" charset="0"/>
                <a:cs typeface="Times New Roman" panose="02020603050405020304" pitchFamily="18" charset="0"/>
              </a:rPr>
              <a:t> 1961 (as amended), by providing </a:t>
            </a:r>
            <a:r>
              <a:rPr lang="en-IN" sz="1600" b="1" i="0" u="none" strike="noStrike" dirty="0">
                <a:effectLst/>
                <a:latin typeface="Times New Roman" panose="02020603050405020304" pitchFamily="18" charset="0"/>
                <a:cs typeface="Times New Roman" panose="02020603050405020304" pitchFamily="18" charset="0"/>
              </a:rPr>
              <a:t>one year of stipendiary </a:t>
            </a:r>
            <a:r>
              <a:rPr lang="en-IN" sz="1600" b="0" i="0" u="none" strike="noStrike" dirty="0">
                <a:effectLst/>
                <a:latin typeface="Times New Roman" panose="02020603050405020304" pitchFamily="18" charset="0"/>
                <a:cs typeface="Times New Roman" panose="02020603050405020304" pitchFamily="18" charset="0"/>
              </a:rPr>
              <a:t>on-the-job training in various establishments &amp; industries for recent graduates, diploma holders and AEDP students in Engineering, and General </a:t>
            </a:r>
            <a:r>
              <a:rPr lang="en-IN" sz="1600" dirty="0">
                <a:latin typeface="Times New Roman" panose="02020603050405020304" pitchFamily="18" charset="0"/>
                <a:cs typeface="Times New Roman" panose="02020603050405020304" pitchFamily="18" charset="0"/>
              </a:rPr>
              <a:t>S</a:t>
            </a:r>
            <a:r>
              <a:rPr lang="en-IN" sz="1600" b="0" i="0" u="none" strike="noStrike" dirty="0">
                <a:effectLst/>
                <a:latin typeface="Times New Roman" panose="02020603050405020304" pitchFamily="18" charset="0"/>
                <a:cs typeface="Times New Roman" panose="02020603050405020304" pitchFamily="18" charset="0"/>
              </a:rPr>
              <a:t>treams</a:t>
            </a:r>
            <a:endParaRPr lang="en-US" sz="1600"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5EB185F0-4573-295B-FB80-89B2E030206E}"/>
              </a:ext>
            </a:extLst>
          </p:cNvPr>
          <p:cNvSpPr txBox="1"/>
          <p:nvPr/>
        </p:nvSpPr>
        <p:spPr>
          <a:xfrm>
            <a:off x="6753938" y="4275104"/>
            <a:ext cx="4657759" cy="2062103"/>
          </a:xfrm>
          <a:prstGeom prst="rect">
            <a:avLst/>
          </a:prstGeom>
          <a:noFill/>
          <a:ln>
            <a:noFill/>
          </a:ln>
        </p:spPr>
        <p:txBody>
          <a:bodyPr wrap="square">
            <a:spAutoFit/>
          </a:bodyPr>
          <a:lstStyle/>
          <a:p>
            <a:pPr algn="just" rtl="0" fontAlgn="base"/>
            <a:r>
              <a:rPr lang="en-IN" sz="1600" b="0" i="0" u="none" strike="noStrike" dirty="0">
                <a:effectLst/>
                <a:latin typeface="Times New Roman" panose="02020603050405020304" pitchFamily="18" charset="0"/>
                <a:cs typeface="Times New Roman" panose="02020603050405020304" pitchFamily="18" charset="0"/>
              </a:rPr>
              <a:t>BOPTER organises various events such as </a:t>
            </a:r>
            <a:r>
              <a:rPr lang="en-US" sz="1600" b="0" i="0" dirty="0">
                <a:effectLst/>
                <a:latin typeface="Times New Roman" panose="02020603050405020304" pitchFamily="18" charset="0"/>
                <a:cs typeface="Times New Roman" panose="02020603050405020304" pitchFamily="18" charset="0"/>
              </a:rPr>
              <a:t>​</a:t>
            </a:r>
          </a:p>
          <a:p>
            <a:pPr marL="285750" indent="-285750" algn="just" fontAlgn="base">
              <a:buFont typeface="Arial" panose="020B0604020202020204" pitchFamily="34" charset="0"/>
              <a:buChar char="•"/>
            </a:pPr>
            <a:r>
              <a:rPr lang="en-IN" sz="1600" dirty="0">
                <a:latin typeface="Times New Roman" panose="02020603050405020304" pitchFamily="18" charset="0"/>
                <a:cs typeface="Times New Roman" panose="02020603050405020304" pitchFamily="18" charset="0"/>
              </a:rPr>
              <a:t>Career Guidance </a:t>
            </a:r>
            <a:r>
              <a:rPr lang="en-US" sz="1600" dirty="0">
                <a:latin typeface="Times New Roman" panose="02020603050405020304" pitchFamily="18" charset="0"/>
                <a:cs typeface="Times New Roman" panose="02020603050405020304" pitchFamily="18" charset="0"/>
              </a:rPr>
              <a:t>​</a:t>
            </a:r>
            <a:r>
              <a:rPr lang="en-US" sz="1600" dirty="0" err="1">
                <a:latin typeface="Times New Roman" panose="02020603050405020304" pitchFamily="18" charset="0"/>
                <a:cs typeface="Times New Roman" panose="02020603050405020304" pitchFamily="18" charset="0"/>
              </a:rPr>
              <a:t>Programme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Rozgaar</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Margdarshan</a:t>
            </a:r>
            <a:r>
              <a:rPr lang="en-US" sz="1600" dirty="0">
                <a:latin typeface="Times New Roman" panose="02020603050405020304" pitchFamily="18" charset="0"/>
                <a:cs typeface="Times New Roman" panose="02020603050405020304" pitchFamily="18" charset="0"/>
              </a:rPr>
              <a:t>)</a:t>
            </a:r>
            <a:endParaRPr lang="en-IN" sz="1600" dirty="0">
              <a:latin typeface="Times New Roman" panose="02020603050405020304" pitchFamily="18" charset="0"/>
              <a:cs typeface="Times New Roman" panose="02020603050405020304" pitchFamily="18" charset="0"/>
            </a:endParaRPr>
          </a:p>
          <a:p>
            <a:pPr marL="285750" indent="-285750" algn="just" fontAlgn="base">
              <a:buFont typeface="Arial" panose="020B0604020202020204" pitchFamily="34" charset="0"/>
              <a:buChar char="•"/>
            </a:pPr>
            <a:r>
              <a:rPr lang="en-IN" sz="1600" b="0" i="0" u="none" strike="noStrike" dirty="0">
                <a:effectLst/>
                <a:latin typeface="Times New Roman" panose="02020603050405020304" pitchFamily="18" charset="0"/>
                <a:cs typeface="Times New Roman" panose="02020603050405020304" pitchFamily="18" charset="0"/>
              </a:rPr>
              <a:t>Principals &amp; TPOs Meet</a:t>
            </a:r>
            <a:r>
              <a:rPr lang="en-US" sz="1600" b="0" i="0" dirty="0">
                <a:effectLst/>
                <a:latin typeface="Times New Roman" panose="02020603050405020304" pitchFamily="18" charset="0"/>
                <a:cs typeface="Times New Roman" panose="02020603050405020304" pitchFamily="18" charset="0"/>
              </a:rPr>
              <a:t>​</a:t>
            </a:r>
          </a:p>
          <a:p>
            <a:pPr marL="285750" indent="-285750" algn="just" fontAlgn="base">
              <a:buFont typeface="Arial" panose="020B0604020202020204" pitchFamily="34" charset="0"/>
              <a:buChar char="•"/>
            </a:pPr>
            <a:r>
              <a:rPr lang="en-IN" sz="1600" b="0" i="0" u="none" strike="noStrike" dirty="0">
                <a:effectLst/>
                <a:latin typeface="Times New Roman" panose="02020603050405020304" pitchFamily="18" charset="0"/>
                <a:cs typeface="Times New Roman" panose="02020603050405020304" pitchFamily="18" charset="0"/>
              </a:rPr>
              <a:t>Industry Institute Interactive Meet (IIIM)</a:t>
            </a:r>
            <a:r>
              <a:rPr lang="en-US" sz="1600" b="0" i="0" dirty="0">
                <a:effectLst/>
                <a:latin typeface="Times New Roman" panose="02020603050405020304" pitchFamily="18" charset="0"/>
                <a:cs typeface="Times New Roman" panose="02020603050405020304" pitchFamily="18" charset="0"/>
              </a:rPr>
              <a:t>​</a:t>
            </a:r>
          </a:p>
          <a:p>
            <a:pPr marL="285750" indent="-285750" algn="just" fontAlgn="base">
              <a:buFont typeface="Arial" panose="020B0604020202020204" pitchFamily="34" charset="0"/>
              <a:buChar char="•"/>
            </a:pPr>
            <a:r>
              <a:rPr lang="en-IN" sz="1600" b="0" i="0" u="none" strike="noStrike" dirty="0">
                <a:effectLst/>
                <a:latin typeface="Times New Roman" panose="02020603050405020304" pitchFamily="18" charset="0"/>
                <a:cs typeface="Times New Roman" panose="02020603050405020304" pitchFamily="18" charset="0"/>
              </a:rPr>
              <a:t>Industry Meet (IM)</a:t>
            </a:r>
            <a:r>
              <a:rPr lang="en-US" sz="1600" b="0" i="0" dirty="0">
                <a:effectLst/>
                <a:latin typeface="Times New Roman" panose="02020603050405020304" pitchFamily="18" charset="0"/>
                <a:cs typeface="Times New Roman" panose="02020603050405020304" pitchFamily="18" charset="0"/>
              </a:rPr>
              <a:t>​</a:t>
            </a:r>
          </a:p>
          <a:p>
            <a:pPr marL="285750" indent="-285750" algn="just" fontAlgn="base">
              <a:buFont typeface="Arial" panose="020B0604020202020204" pitchFamily="34" charset="0"/>
              <a:buChar char="•"/>
            </a:pPr>
            <a:r>
              <a:rPr lang="en-IN" sz="1600" dirty="0">
                <a:latin typeface="Times New Roman" panose="02020603050405020304" pitchFamily="18" charset="0"/>
                <a:cs typeface="Times New Roman" panose="02020603050405020304" pitchFamily="18" charset="0"/>
              </a:rPr>
              <a:t>Apprenticeship Cum </a:t>
            </a:r>
            <a:r>
              <a:rPr lang="en-IN" sz="1600" b="0" i="0" u="none" strike="noStrike" dirty="0">
                <a:effectLst/>
                <a:latin typeface="Times New Roman" panose="02020603050405020304" pitchFamily="18" charset="0"/>
                <a:cs typeface="Times New Roman" panose="02020603050405020304" pitchFamily="18" charset="0"/>
              </a:rPr>
              <a:t>Job Fair</a:t>
            </a:r>
            <a:r>
              <a:rPr lang="en-US" sz="1600" b="0" i="0" dirty="0">
                <a:effectLst/>
                <a:latin typeface="Times New Roman" panose="02020603050405020304" pitchFamily="18" charset="0"/>
                <a:cs typeface="Times New Roman" panose="02020603050405020304" pitchFamily="18" charset="0"/>
              </a:rPr>
              <a:t>​</a:t>
            </a:r>
          </a:p>
          <a:p>
            <a:pPr marL="285750" indent="-285750" algn="just" fontAlgn="base">
              <a:buFont typeface="Arial" panose="020B0604020202020204" pitchFamily="34" charset="0"/>
              <a:buChar char="•"/>
            </a:pPr>
            <a:r>
              <a:rPr lang="en-IN" sz="1600" b="0" i="0" u="none" strike="noStrike" dirty="0">
                <a:effectLst/>
                <a:latin typeface="Times New Roman" panose="02020603050405020304" pitchFamily="18" charset="0"/>
                <a:cs typeface="Times New Roman" panose="02020603050405020304" pitchFamily="18" charset="0"/>
              </a:rPr>
              <a:t>Meet the Apprentices programme</a:t>
            </a:r>
            <a:endParaRPr lang="en-US" sz="1600" b="0" i="0" dirty="0">
              <a:effectLst/>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B28E8A0D-F29E-6AD8-4CA6-0FAD3B77DAB0}"/>
              </a:ext>
            </a:extLst>
          </p:cNvPr>
          <p:cNvSpPr txBox="1"/>
          <p:nvPr/>
        </p:nvSpPr>
        <p:spPr>
          <a:xfrm>
            <a:off x="777240" y="5641848"/>
            <a:ext cx="5212077" cy="646331"/>
          </a:xfrm>
          <a:prstGeom prst="rect">
            <a:avLst/>
          </a:prstGeom>
          <a:noFill/>
        </p:spPr>
        <p:txBody>
          <a:bodyPr wrap="square" rtlCol="0">
            <a:spAutoFit/>
          </a:bodyPr>
          <a:lstStyle/>
          <a:p>
            <a:r>
              <a:rPr lang="en-US" b="1" i="1" dirty="0">
                <a:latin typeface="Times New Roman" panose="02020603050405020304" pitchFamily="18" charset="0"/>
                <a:cs typeface="Times New Roman" panose="02020603050405020304" pitchFamily="18" charset="0"/>
              </a:rPr>
              <a:t>Note: </a:t>
            </a:r>
            <a:r>
              <a:rPr lang="en-US" i="1" dirty="0">
                <a:latin typeface="Times New Roman" panose="02020603050405020304" pitchFamily="18" charset="0"/>
                <a:cs typeface="Times New Roman" panose="02020603050405020304" pitchFamily="18" charset="0"/>
              </a:rPr>
              <a:t>In FY 25-26, a total of </a:t>
            </a:r>
            <a:r>
              <a:rPr lang="en-US" b="1" i="1" dirty="0">
                <a:latin typeface="Times New Roman" panose="02020603050405020304" pitchFamily="18" charset="0"/>
                <a:cs typeface="Times New Roman" panose="02020603050405020304" pitchFamily="18" charset="0"/>
              </a:rPr>
              <a:t>1.45 Lakh </a:t>
            </a:r>
            <a:r>
              <a:rPr lang="en-US" i="1" dirty="0">
                <a:latin typeface="Times New Roman" panose="02020603050405020304" pitchFamily="18" charset="0"/>
                <a:cs typeface="Times New Roman" panose="02020603050405020304" pitchFamily="18" charset="0"/>
              </a:rPr>
              <a:t>Apprentices engaged through NATS in Eastern Region</a:t>
            </a:r>
          </a:p>
        </p:txBody>
      </p:sp>
    </p:spTree>
    <p:extLst>
      <p:ext uri="{BB962C8B-B14F-4D97-AF65-F5344CB8AC3E}">
        <p14:creationId xmlns:p14="http://schemas.microsoft.com/office/powerpoint/2010/main" val="35596921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16">
            <a:extLst>
              <a:ext uri="{FF2B5EF4-FFF2-40B4-BE49-F238E27FC236}">
                <a16:creationId xmlns:a16="http://schemas.microsoft.com/office/drawing/2014/main" id="{58D967FF-595D-7EBB-D1D3-04DFF0EDAD5A}"/>
              </a:ext>
            </a:extLst>
          </p:cNvPr>
          <p:cNvSpPr>
            <a:spLocks noGrp="1"/>
          </p:cNvSpPr>
          <p:nvPr/>
        </p:nvSpPr>
        <p:spPr>
          <a:xfrm>
            <a:off x="557144" y="3441111"/>
            <a:ext cx="2757805" cy="2497137"/>
          </a:xfrm>
          <a:prstGeom prst="rect">
            <a:avLst/>
          </a:prstGeom>
        </p:spPr>
        <p:txBody>
          <a:bodyPr vert="horz" lIns="0" tIns="0" rIns="91440" bIns="0" rtlCol="0">
            <a:noAutofit/>
          </a:bodyPr>
          <a:lstStyle>
            <a:lvl1pPr marL="0" indent="0" algn="l" defTabSz="914400" rtl="0" eaLnBrk="1" latinLnBrk="0" hangingPunct="1">
              <a:lnSpc>
                <a:spcPct val="100000"/>
              </a:lnSpc>
              <a:spcBef>
                <a:spcPts val="300"/>
              </a:spcBef>
              <a:spcAft>
                <a:spcPts val="1200"/>
              </a:spcAft>
              <a:buFont typeface="Arial" panose="020B0604020202020204" pitchFamily="34" charset="0"/>
              <a:buNone/>
              <a:defRPr sz="1500" b="1" kern="1200">
                <a:solidFill>
                  <a:schemeClr val="tx1"/>
                </a:solidFill>
                <a:latin typeface="+mn-lt"/>
                <a:ea typeface="+mn-ea"/>
                <a:cs typeface="+mn-cs"/>
              </a:defRPr>
            </a:lvl1pPr>
            <a:lvl2pPr marL="0" indent="0" algn="l" defTabSz="914400" rtl="0" eaLnBrk="1" latinLnBrk="0" hangingPunct="1">
              <a:lnSpc>
                <a:spcPct val="125000"/>
              </a:lnSpc>
              <a:spcBef>
                <a:spcPts val="600"/>
              </a:spcBef>
              <a:buFont typeface="Arial" panose="020B0604020202020204" pitchFamily="34" charset="0"/>
              <a:buNone/>
              <a:defRPr sz="1200" kern="1200">
                <a:solidFill>
                  <a:schemeClr val="tx1"/>
                </a:solidFill>
                <a:latin typeface="+mj-lt"/>
                <a:ea typeface="+mn-ea"/>
                <a:cs typeface="+mn-cs"/>
              </a:defRPr>
            </a:lvl2pPr>
            <a:lvl3pPr marL="171450" indent="-171450" algn="l" defTabSz="914400" rtl="0" eaLnBrk="1" latinLnBrk="0" hangingPunct="1">
              <a:lnSpc>
                <a:spcPct val="125000"/>
              </a:lnSpc>
              <a:spcBef>
                <a:spcPts val="600"/>
              </a:spcBef>
              <a:buFont typeface="Arial" panose="020B0604020202020204" pitchFamily="34" charset="0"/>
              <a:buChar char="•"/>
              <a:defRPr sz="1200" kern="1200">
                <a:solidFill>
                  <a:schemeClr val="tx1"/>
                </a:solidFill>
                <a:latin typeface="+mj-lt"/>
                <a:ea typeface="+mn-ea"/>
                <a:cs typeface="+mn-cs"/>
              </a:defRPr>
            </a:lvl3pPr>
            <a:lvl4pPr marL="344488" indent="-173038" algn="l" defTabSz="914400" rtl="0" eaLnBrk="1" latinLnBrk="0" hangingPunct="1">
              <a:lnSpc>
                <a:spcPct val="125000"/>
              </a:lnSpc>
              <a:spcBef>
                <a:spcPts val="600"/>
              </a:spcBef>
              <a:buFont typeface="Georgia" panose="02040502050405020303" pitchFamily="18" charset="0"/>
              <a:buChar char="–"/>
              <a:defRPr sz="1200" kern="1200">
                <a:solidFill>
                  <a:schemeClr val="tx1"/>
                </a:solidFill>
                <a:latin typeface="+mj-lt"/>
                <a:ea typeface="+mn-ea"/>
                <a:cs typeface="+mn-cs"/>
              </a:defRPr>
            </a:lvl4pPr>
            <a:lvl5pPr marL="515938" indent="-171450" algn="l" defTabSz="914400" rtl="0" eaLnBrk="1" latinLnBrk="0" hangingPunct="1">
              <a:lnSpc>
                <a:spcPct val="125000"/>
              </a:lnSpc>
              <a:spcBef>
                <a:spcPts val="600"/>
              </a:spcBef>
              <a:buFont typeface="Wingdings" panose="05000000000000000000" pitchFamily="2" charset="2"/>
              <a:buChar char="§"/>
              <a:defRPr sz="12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r>
              <a:rPr lang="en-GB" sz="1600" b="1" noProof="0" dirty="0">
                <a:latin typeface="Times New Roman" panose="02020603050405020304" pitchFamily="18" charset="0"/>
                <a:cs typeface="Times New Roman" panose="02020603050405020304" pitchFamily="18" charset="0"/>
              </a:rPr>
              <a:t>Target </a:t>
            </a:r>
            <a:r>
              <a:rPr lang="en-GB" sz="1600" b="1" dirty="0">
                <a:latin typeface="Times New Roman" panose="02020603050405020304" pitchFamily="18" charset="0"/>
                <a:cs typeface="Times New Roman" panose="02020603050405020304" pitchFamily="18" charset="0"/>
              </a:rPr>
              <a:t>Segment</a:t>
            </a:r>
          </a:p>
          <a:p>
            <a:pPr lvl="1"/>
            <a:endParaRPr lang="en-GB" dirty="0"/>
          </a:p>
          <a:p>
            <a:pPr marL="171450" indent="-171450">
              <a:spcAft>
                <a:spcPts val="770"/>
              </a:spcAft>
              <a:buFont typeface="Arial" panose="020B0604020202020204" pitchFamily="34" charset="0"/>
              <a:buChar char="•"/>
            </a:pPr>
            <a:r>
              <a:rPr lang="en-US" sz="1400" b="0" dirty="0">
                <a:latin typeface="Times New Roman" panose="02020603050405020304" pitchFamily="18" charset="0"/>
                <a:cs typeface="Times New Roman" panose="02020603050405020304" pitchFamily="18" charset="0"/>
              </a:rPr>
              <a:t>Graduates and Diploma-holders  and AEDP students (any stream) </a:t>
            </a:r>
          </a:p>
          <a:p>
            <a:pPr marL="171450" indent="-171450">
              <a:spcAft>
                <a:spcPts val="770"/>
              </a:spcAft>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NATS: </a:t>
            </a:r>
            <a:r>
              <a:rPr lang="en-US" sz="1400" b="0" dirty="0">
                <a:latin typeface="Times New Roman" panose="02020603050405020304" pitchFamily="18" charset="0"/>
                <a:cs typeface="Times New Roman" panose="02020603050405020304" pitchFamily="18" charset="0"/>
              </a:rPr>
              <a:t>Eligible within 5 years of passing their course</a:t>
            </a:r>
          </a:p>
          <a:p>
            <a:pPr marL="171450" indent="-171450">
              <a:spcAft>
                <a:spcPts val="770"/>
              </a:spcAft>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AEDP</a:t>
            </a:r>
            <a:r>
              <a:rPr lang="en-US" b="0" dirty="0">
                <a:latin typeface="Times New Roman" panose="02020603050405020304" pitchFamily="18" charset="0"/>
                <a:cs typeface="Times New Roman" panose="02020603050405020304" pitchFamily="18" charset="0"/>
              </a:rPr>
              <a:t>: </a:t>
            </a:r>
            <a:r>
              <a:rPr lang="en-US" sz="1400" b="0" dirty="0">
                <a:latin typeface="Times New Roman" panose="02020603050405020304" pitchFamily="18" charset="0"/>
                <a:cs typeface="Times New Roman" panose="02020603050405020304" pitchFamily="18" charset="0"/>
              </a:rPr>
              <a:t>Students pursing their degree ( Degree and Diploma in any stream)</a:t>
            </a:r>
          </a:p>
          <a:p>
            <a:pPr>
              <a:spcAft>
                <a:spcPts val="770"/>
              </a:spcAft>
            </a:pPr>
            <a:endParaRPr lang="en-US" sz="1400" b="0" dirty="0">
              <a:latin typeface="Times New Roman" panose="02020603050405020304" pitchFamily="18" charset="0"/>
              <a:cs typeface="Times New Roman" panose="02020603050405020304" pitchFamily="18" charset="0"/>
            </a:endParaRPr>
          </a:p>
          <a:p>
            <a:pPr>
              <a:spcAft>
                <a:spcPts val="770"/>
              </a:spcAft>
            </a:pPr>
            <a:endParaRPr lang="en-US" sz="1600" dirty="0">
              <a:latin typeface="Times New Roman" panose="02020603050405020304" pitchFamily="18" charset="0"/>
              <a:cs typeface="Times New Roman" panose="02020603050405020304" pitchFamily="18" charset="0"/>
            </a:endParaRPr>
          </a:p>
          <a:p>
            <a:endParaRPr lang="en-GB" noProof="0" dirty="0"/>
          </a:p>
        </p:txBody>
      </p:sp>
      <p:sp>
        <p:nvSpPr>
          <p:cNvPr id="4" name="Content Placeholder 24">
            <a:extLst>
              <a:ext uri="{FF2B5EF4-FFF2-40B4-BE49-F238E27FC236}">
                <a16:creationId xmlns:a16="http://schemas.microsoft.com/office/drawing/2014/main" id="{BAD51E6A-A3BC-5DE0-BEAE-39F6876EE250}"/>
              </a:ext>
            </a:extLst>
          </p:cNvPr>
          <p:cNvSpPr>
            <a:spLocks noGrp="1"/>
          </p:cNvSpPr>
          <p:nvPr/>
        </p:nvSpPr>
        <p:spPr>
          <a:xfrm>
            <a:off x="3595438" y="3441110"/>
            <a:ext cx="2872321" cy="2497137"/>
          </a:xfrm>
          <a:prstGeom prst="rect">
            <a:avLst/>
          </a:prstGeom>
        </p:spPr>
        <p:txBody>
          <a:bodyPr vert="horz" lIns="0" tIns="0" rIns="91440" bIns="0" rtlCol="0">
            <a:noAutofit/>
          </a:bodyPr>
          <a:lstStyle>
            <a:lvl1pPr marL="0" indent="0" algn="l" defTabSz="914400" rtl="0" eaLnBrk="1" latinLnBrk="0" hangingPunct="1">
              <a:lnSpc>
                <a:spcPct val="100000"/>
              </a:lnSpc>
              <a:spcBef>
                <a:spcPts val="300"/>
              </a:spcBef>
              <a:spcAft>
                <a:spcPts val="1200"/>
              </a:spcAft>
              <a:buFont typeface="Arial" panose="020B0604020202020204" pitchFamily="34" charset="0"/>
              <a:buNone/>
              <a:defRPr sz="1500" b="1" kern="1200">
                <a:solidFill>
                  <a:schemeClr val="tx1"/>
                </a:solidFill>
                <a:latin typeface="+mn-lt"/>
                <a:ea typeface="+mn-ea"/>
                <a:cs typeface="+mn-cs"/>
              </a:defRPr>
            </a:lvl1pPr>
            <a:lvl2pPr marL="0" indent="0" algn="l" defTabSz="914400" rtl="0" eaLnBrk="1" latinLnBrk="0" hangingPunct="1">
              <a:lnSpc>
                <a:spcPct val="125000"/>
              </a:lnSpc>
              <a:spcBef>
                <a:spcPts val="600"/>
              </a:spcBef>
              <a:buFont typeface="Arial" panose="020B0604020202020204" pitchFamily="34" charset="0"/>
              <a:buNone/>
              <a:defRPr sz="1200" kern="1200">
                <a:solidFill>
                  <a:schemeClr val="tx1"/>
                </a:solidFill>
                <a:latin typeface="+mj-lt"/>
                <a:ea typeface="+mn-ea"/>
                <a:cs typeface="+mn-cs"/>
              </a:defRPr>
            </a:lvl2pPr>
            <a:lvl3pPr marL="171450" indent="-171450" algn="l" defTabSz="914400" rtl="0" eaLnBrk="1" latinLnBrk="0" hangingPunct="1">
              <a:lnSpc>
                <a:spcPct val="125000"/>
              </a:lnSpc>
              <a:spcBef>
                <a:spcPts val="600"/>
              </a:spcBef>
              <a:buFont typeface="Arial" panose="020B0604020202020204" pitchFamily="34" charset="0"/>
              <a:buChar char="•"/>
              <a:defRPr sz="1200" kern="1200">
                <a:solidFill>
                  <a:schemeClr val="tx1"/>
                </a:solidFill>
                <a:latin typeface="+mj-lt"/>
                <a:ea typeface="+mn-ea"/>
                <a:cs typeface="+mn-cs"/>
              </a:defRPr>
            </a:lvl3pPr>
            <a:lvl4pPr marL="344488" indent="-173038" algn="l" defTabSz="914400" rtl="0" eaLnBrk="1" latinLnBrk="0" hangingPunct="1">
              <a:lnSpc>
                <a:spcPct val="125000"/>
              </a:lnSpc>
              <a:spcBef>
                <a:spcPts val="600"/>
              </a:spcBef>
              <a:buFont typeface="Georgia" panose="02040502050405020303" pitchFamily="18" charset="0"/>
              <a:buChar char="–"/>
              <a:defRPr sz="1200" kern="1200">
                <a:solidFill>
                  <a:schemeClr val="tx1"/>
                </a:solidFill>
                <a:latin typeface="+mj-lt"/>
                <a:ea typeface="+mn-ea"/>
                <a:cs typeface="+mn-cs"/>
              </a:defRPr>
            </a:lvl4pPr>
            <a:lvl5pPr marL="515938" indent="-171450" algn="l" defTabSz="914400" rtl="0" eaLnBrk="1" latinLnBrk="0" hangingPunct="1">
              <a:lnSpc>
                <a:spcPct val="125000"/>
              </a:lnSpc>
              <a:spcBef>
                <a:spcPts val="600"/>
              </a:spcBef>
              <a:buFont typeface="Wingdings" panose="05000000000000000000" pitchFamily="2" charset="2"/>
              <a:buChar char="§"/>
              <a:defRPr sz="12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600" dirty="0">
                <a:latin typeface="Times New Roman" panose="02020603050405020304" pitchFamily="18" charset="0"/>
                <a:cs typeface="Times New Roman" panose="02020603050405020304" pitchFamily="18" charset="0"/>
              </a:rPr>
              <a:t>Duration</a:t>
            </a:r>
          </a:p>
          <a:p>
            <a:r>
              <a:rPr lang="en-GB" dirty="0">
                <a:latin typeface="Times New Roman" panose="02020603050405020304" pitchFamily="18" charset="0"/>
                <a:cs typeface="Times New Roman" panose="02020603050405020304" pitchFamily="18" charset="0"/>
              </a:rPr>
              <a:t>NATS:</a:t>
            </a:r>
            <a:endParaRPr lang="en-GB" noProof="0" dirty="0">
              <a:latin typeface="Times New Roman" panose="02020603050405020304" pitchFamily="18" charset="0"/>
              <a:cs typeface="Times New Roman" panose="02020603050405020304" pitchFamily="18" charset="0"/>
            </a:endParaRPr>
          </a:p>
          <a:p>
            <a:pPr marL="171450" indent="-171450">
              <a:spcAft>
                <a:spcPts val="770"/>
              </a:spcAft>
              <a:buFont typeface="Arial" panose="020B0604020202020204" pitchFamily="34" charset="0"/>
              <a:buChar char="•"/>
            </a:pPr>
            <a:r>
              <a:rPr lang="en-GB" sz="1400" b="0" dirty="0">
                <a:latin typeface="Times New Roman" panose="02020603050405020304" pitchFamily="18" charset="0"/>
                <a:cs typeface="Times New Roman" panose="02020603050405020304" pitchFamily="18" charset="0"/>
              </a:rPr>
              <a:t>Technical Candidates: 1 year</a:t>
            </a:r>
          </a:p>
          <a:p>
            <a:pPr marL="171450" indent="-171450">
              <a:spcAft>
                <a:spcPts val="770"/>
              </a:spcAft>
              <a:buFont typeface="Arial" panose="020B0604020202020204" pitchFamily="34" charset="0"/>
              <a:buChar char="•"/>
            </a:pPr>
            <a:r>
              <a:rPr lang="en-GB" sz="1400" b="0" dirty="0">
                <a:latin typeface="Times New Roman" panose="02020603050405020304" pitchFamily="18" charset="0"/>
                <a:cs typeface="Times New Roman" panose="02020603050405020304" pitchFamily="18" charset="0"/>
              </a:rPr>
              <a:t>Non-Technical : Min 6 months to max 3 years</a:t>
            </a:r>
          </a:p>
          <a:p>
            <a:pPr>
              <a:spcAft>
                <a:spcPts val="770"/>
              </a:spcAft>
            </a:pPr>
            <a:r>
              <a:rPr lang="en-GB" dirty="0">
                <a:latin typeface="Times New Roman" panose="02020603050405020304" pitchFamily="18" charset="0"/>
                <a:cs typeface="Times New Roman" panose="02020603050405020304" pitchFamily="18" charset="0"/>
              </a:rPr>
              <a:t>AEDP:</a:t>
            </a:r>
          </a:p>
          <a:p>
            <a:pPr marL="171450" indent="-171450">
              <a:spcAft>
                <a:spcPts val="770"/>
              </a:spcAft>
              <a:buFont typeface="Arial" panose="020B0604020202020204" pitchFamily="34" charset="0"/>
              <a:buChar char="•"/>
            </a:pPr>
            <a:r>
              <a:rPr lang="en-US" sz="1400" b="0" dirty="0">
                <a:latin typeface="Times New Roman" panose="02020603050405020304" pitchFamily="18" charset="0"/>
                <a:cs typeface="Times New Roman" panose="02020603050405020304" pitchFamily="18" charset="0"/>
              </a:rPr>
              <a:t>3 years (UG/Diploma): 1 to 3 Semesters</a:t>
            </a:r>
          </a:p>
          <a:p>
            <a:pPr marL="171450" indent="-171450">
              <a:spcAft>
                <a:spcPts val="770"/>
              </a:spcAft>
              <a:buFont typeface="Arial" panose="020B0604020202020204" pitchFamily="34" charset="0"/>
              <a:buChar char="•"/>
            </a:pPr>
            <a:r>
              <a:rPr lang="en-US" sz="1400" b="0" dirty="0">
                <a:latin typeface="Times New Roman" panose="02020603050405020304" pitchFamily="18" charset="0"/>
                <a:cs typeface="Times New Roman" panose="02020603050405020304" pitchFamily="18" charset="0"/>
              </a:rPr>
              <a:t>4 years (UG): 2 to 4 Semesters</a:t>
            </a:r>
            <a:endParaRPr lang="en-US" sz="1400" dirty="0">
              <a:latin typeface="Times New Roman" panose="02020603050405020304" pitchFamily="18" charset="0"/>
              <a:cs typeface="Times New Roman" panose="02020603050405020304" pitchFamily="18" charset="0"/>
            </a:endParaRPr>
          </a:p>
          <a:p>
            <a:pPr>
              <a:spcAft>
                <a:spcPts val="770"/>
              </a:spcAft>
            </a:pPr>
            <a:endParaRPr lang="en-US" sz="1200" b="0" dirty="0">
              <a:latin typeface="Times New Roman" panose="02020603050405020304" pitchFamily="18" charset="0"/>
              <a:cs typeface="Times New Roman" panose="02020603050405020304" pitchFamily="18" charset="0"/>
            </a:endParaRPr>
          </a:p>
          <a:p>
            <a:pPr>
              <a:spcAft>
                <a:spcPts val="770"/>
              </a:spcAft>
            </a:pPr>
            <a:endParaRPr lang="en-GB" sz="1200" dirty="0">
              <a:latin typeface="Times New Roman" panose="02020603050405020304" pitchFamily="18" charset="0"/>
              <a:cs typeface="Times New Roman" panose="02020603050405020304" pitchFamily="18" charset="0"/>
            </a:endParaRPr>
          </a:p>
          <a:p>
            <a:pPr>
              <a:spcAft>
                <a:spcPts val="770"/>
              </a:spcAft>
            </a:pPr>
            <a:endParaRPr lang="en-GB" sz="1200" dirty="0">
              <a:latin typeface="Times New Roman" panose="02020603050405020304" pitchFamily="18" charset="0"/>
              <a:cs typeface="Times New Roman" panose="02020603050405020304" pitchFamily="18" charset="0"/>
            </a:endParaRPr>
          </a:p>
          <a:p>
            <a:pPr lvl="1"/>
            <a:endParaRPr lang="en-GB" noProof="0" dirty="0"/>
          </a:p>
        </p:txBody>
      </p:sp>
      <p:sp>
        <p:nvSpPr>
          <p:cNvPr id="5" name="Content Placeholder 25">
            <a:extLst>
              <a:ext uri="{FF2B5EF4-FFF2-40B4-BE49-F238E27FC236}">
                <a16:creationId xmlns:a16="http://schemas.microsoft.com/office/drawing/2014/main" id="{B9F47A35-D0C8-934C-678D-73536E1351D9}"/>
              </a:ext>
            </a:extLst>
          </p:cNvPr>
          <p:cNvSpPr>
            <a:spLocks noGrp="1"/>
          </p:cNvSpPr>
          <p:nvPr/>
        </p:nvSpPr>
        <p:spPr>
          <a:xfrm>
            <a:off x="6467759" y="3429000"/>
            <a:ext cx="2749927" cy="2497137"/>
          </a:xfrm>
          <a:prstGeom prst="rect">
            <a:avLst/>
          </a:prstGeom>
        </p:spPr>
        <p:txBody>
          <a:bodyPr vert="horz" lIns="0" tIns="0" rIns="91440" bIns="0" rtlCol="0">
            <a:noAutofit/>
          </a:bodyPr>
          <a:lstStyle>
            <a:lvl1pPr marL="0" indent="0" algn="l" defTabSz="914400" rtl="0" eaLnBrk="1" latinLnBrk="0" hangingPunct="1">
              <a:lnSpc>
                <a:spcPct val="100000"/>
              </a:lnSpc>
              <a:spcBef>
                <a:spcPts val="300"/>
              </a:spcBef>
              <a:spcAft>
                <a:spcPts val="1200"/>
              </a:spcAft>
              <a:buFont typeface="Arial" panose="020B0604020202020204" pitchFamily="34" charset="0"/>
              <a:buNone/>
              <a:defRPr sz="1500" b="1" kern="1200">
                <a:solidFill>
                  <a:schemeClr val="tx1"/>
                </a:solidFill>
                <a:latin typeface="+mn-lt"/>
                <a:ea typeface="+mn-ea"/>
                <a:cs typeface="+mn-cs"/>
              </a:defRPr>
            </a:lvl1pPr>
            <a:lvl2pPr marL="0" indent="0" algn="l" defTabSz="914400" rtl="0" eaLnBrk="1" latinLnBrk="0" hangingPunct="1">
              <a:lnSpc>
                <a:spcPct val="125000"/>
              </a:lnSpc>
              <a:spcBef>
                <a:spcPts val="600"/>
              </a:spcBef>
              <a:buFont typeface="Arial" panose="020B0604020202020204" pitchFamily="34" charset="0"/>
              <a:buNone/>
              <a:defRPr sz="1200" kern="1200">
                <a:solidFill>
                  <a:schemeClr val="tx1"/>
                </a:solidFill>
                <a:latin typeface="+mj-lt"/>
                <a:ea typeface="+mn-ea"/>
                <a:cs typeface="+mn-cs"/>
              </a:defRPr>
            </a:lvl2pPr>
            <a:lvl3pPr marL="171450" indent="-171450" algn="l" defTabSz="914400" rtl="0" eaLnBrk="1" latinLnBrk="0" hangingPunct="1">
              <a:lnSpc>
                <a:spcPct val="125000"/>
              </a:lnSpc>
              <a:spcBef>
                <a:spcPts val="600"/>
              </a:spcBef>
              <a:buFont typeface="Arial" panose="020B0604020202020204" pitchFamily="34" charset="0"/>
              <a:buChar char="•"/>
              <a:defRPr sz="1200" kern="1200">
                <a:solidFill>
                  <a:schemeClr val="tx1"/>
                </a:solidFill>
                <a:latin typeface="+mj-lt"/>
                <a:ea typeface="+mn-ea"/>
                <a:cs typeface="+mn-cs"/>
              </a:defRPr>
            </a:lvl3pPr>
            <a:lvl4pPr marL="344488" indent="-173038" algn="l" defTabSz="914400" rtl="0" eaLnBrk="1" latinLnBrk="0" hangingPunct="1">
              <a:lnSpc>
                <a:spcPct val="125000"/>
              </a:lnSpc>
              <a:spcBef>
                <a:spcPts val="600"/>
              </a:spcBef>
              <a:buFont typeface="Georgia" panose="02040502050405020303" pitchFamily="18" charset="0"/>
              <a:buChar char="–"/>
              <a:defRPr sz="1200" kern="1200">
                <a:solidFill>
                  <a:schemeClr val="tx1"/>
                </a:solidFill>
                <a:latin typeface="+mj-lt"/>
                <a:ea typeface="+mn-ea"/>
                <a:cs typeface="+mn-cs"/>
              </a:defRPr>
            </a:lvl4pPr>
            <a:lvl5pPr marL="515938" indent="-171450" algn="l" defTabSz="914400" rtl="0" eaLnBrk="1" latinLnBrk="0" hangingPunct="1">
              <a:lnSpc>
                <a:spcPct val="125000"/>
              </a:lnSpc>
              <a:spcBef>
                <a:spcPts val="600"/>
              </a:spcBef>
              <a:buFont typeface="Wingdings" panose="05000000000000000000" pitchFamily="2" charset="2"/>
              <a:buChar char="§"/>
              <a:defRPr sz="12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Aft>
                <a:spcPts val="770"/>
              </a:spcAft>
            </a:pPr>
            <a:r>
              <a:rPr lang="en-GB" sz="1600" dirty="0">
                <a:latin typeface="Times New Roman" panose="02020603050405020304" pitchFamily="18" charset="0"/>
                <a:cs typeface="Times New Roman" panose="02020603050405020304" pitchFamily="18" charset="0"/>
              </a:rPr>
              <a:t>Benefits</a:t>
            </a:r>
          </a:p>
          <a:p>
            <a:pPr marL="171450" indent="-171450">
              <a:spcAft>
                <a:spcPts val="770"/>
              </a:spcAft>
              <a:buFont typeface="Arial" panose="020B0604020202020204" pitchFamily="34" charset="0"/>
              <a:buChar char="•"/>
            </a:pPr>
            <a:r>
              <a:rPr lang="en-GB" sz="1400" b="0" dirty="0">
                <a:latin typeface="Times New Roman" panose="02020603050405020304" pitchFamily="18" charset="0"/>
                <a:cs typeface="Times New Roman" panose="02020603050405020304" pitchFamily="18" charset="0"/>
              </a:rPr>
              <a:t> New stipend provisions </a:t>
            </a:r>
          </a:p>
          <a:p>
            <a:pPr marL="742950" lvl="1" indent="-285750">
              <a:lnSpc>
                <a:spcPct val="100000"/>
              </a:lnSpc>
              <a:spcAft>
                <a:spcPts val="770"/>
              </a:spcAft>
              <a:buFont typeface="Wingdings" panose="05000000000000000000" pitchFamily="2" charset="2"/>
              <a:buChar char="Ø"/>
            </a:pPr>
            <a:r>
              <a:rPr lang="en-GB" sz="1400" dirty="0">
                <a:latin typeface="Times New Roman" panose="02020603050405020304" pitchFamily="18" charset="0"/>
                <a:cs typeface="Times New Roman" panose="02020603050405020304" pitchFamily="18" charset="0"/>
              </a:rPr>
              <a:t>Graduate Apprentices – </a:t>
            </a:r>
            <a:r>
              <a:rPr lang="en-GB" sz="1400" b="1" dirty="0">
                <a:solidFill>
                  <a:schemeClr val="tx2">
                    <a:lumMod val="50000"/>
                    <a:lumOff val="50000"/>
                  </a:schemeClr>
                </a:solidFill>
                <a:latin typeface="Times New Roman" panose="02020603050405020304" pitchFamily="18" charset="0"/>
                <a:cs typeface="Times New Roman" panose="02020603050405020304" pitchFamily="18" charset="0"/>
              </a:rPr>
              <a:t>12,300 per month</a:t>
            </a:r>
          </a:p>
          <a:p>
            <a:pPr marL="742950" lvl="1" indent="-285750">
              <a:lnSpc>
                <a:spcPct val="100000"/>
              </a:lnSpc>
              <a:spcAft>
                <a:spcPts val="770"/>
              </a:spcAft>
              <a:buFont typeface="Wingdings" panose="05000000000000000000" pitchFamily="2" charset="2"/>
              <a:buChar char="Ø"/>
            </a:pPr>
            <a:r>
              <a:rPr lang="en-GB" sz="1400" dirty="0">
                <a:latin typeface="Times New Roman" panose="02020603050405020304" pitchFamily="18" charset="0"/>
                <a:cs typeface="Times New Roman" panose="02020603050405020304" pitchFamily="18" charset="0"/>
              </a:rPr>
              <a:t>Diploma - </a:t>
            </a:r>
            <a:r>
              <a:rPr lang="en-GB" sz="1400" b="1" dirty="0">
                <a:solidFill>
                  <a:schemeClr val="tx2">
                    <a:lumMod val="50000"/>
                    <a:lumOff val="50000"/>
                  </a:schemeClr>
                </a:solidFill>
                <a:latin typeface="Times New Roman" panose="02020603050405020304" pitchFamily="18" charset="0"/>
                <a:cs typeface="Times New Roman" panose="02020603050405020304" pitchFamily="18" charset="0"/>
              </a:rPr>
              <a:t>10,900 per month</a:t>
            </a:r>
          </a:p>
          <a:p>
            <a:pPr marL="171450" indent="-171450">
              <a:spcAft>
                <a:spcPts val="770"/>
              </a:spcAft>
              <a:buFont typeface="Arial" panose="020B0604020202020204" pitchFamily="34" charset="0"/>
              <a:buChar char="•"/>
            </a:pPr>
            <a:r>
              <a:rPr lang="en-GB" sz="1400" b="0" dirty="0">
                <a:latin typeface="Times New Roman" panose="02020603050405020304" pitchFamily="18" charset="0"/>
                <a:cs typeface="Times New Roman" panose="02020603050405020304" pitchFamily="18" charset="0"/>
              </a:rPr>
              <a:t>GOI provides 50% minimum prescribed stipend</a:t>
            </a:r>
          </a:p>
          <a:p>
            <a:pPr lvl="1"/>
            <a:endParaRPr lang="en-GB" noProof="0" dirty="0"/>
          </a:p>
          <a:p>
            <a:endParaRPr lang="en-GB" noProof="0" dirty="0"/>
          </a:p>
        </p:txBody>
      </p:sp>
      <p:sp>
        <p:nvSpPr>
          <p:cNvPr id="6" name="Content Placeholder 26">
            <a:extLst>
              <a:ext uri="{FF2B5EF4-FFF2-40B4-BE49-F238E27FC236}">
                <a16:creationId xmlns:a16="http://schemas.microsoft.com/office/drawing/2014/main" id="{A3FD2354-67E8-465D-30E1-C30B410E012F}"/>
              </a:ext>
            </a:extLst>
          </p:cNvPr>
          <p:cNvSpPr>
            <a:spLocks noGrp="1"/>
          </p:cNvSpPr>
          <p:nvPr/>
        </p:nvSpPr>
        <p:spPr>
          <a:xfrm>
            <a:off x="9257345" y="3441110"/>
            <a:ext cx="2749927" cy="2497137"/>
          </a:xfrm>
          <a:prstGeom prst="rect">
            <a:avLst/>
          </a:prstGeom>
        </p:spPr>
        <p:txBody>
          <a:bodyPr vert="horz" lIns="0" tIns="0" rIns="91440" bIns="0" rtlCol="0">
            <a:noAutofit/>
          </a:bodyPr>
          <a:lstStyle>
            <a:lvl1pPr marL="0" indent="0" algn="l" defTabSz="914400" rtl="0" eaLnBrk="1" latinLnBrk="0" hangingPunct="1">
              <a:lnSpc>
                <a:spcPct val="100000"/>
              </a:lnSpc>
              <a:spcBef>
                <a:spcPts val="300"/>
              </a:spcBef>
              <a:spcAft>
                <a:spcPts val="1200"/>
              </a:spcAft>
              <a:buFont typeface="Arial" panose="020B0604020202020204" pitchFamily="34" charset="0"/>
              <a:buNone/>
              <a:defRPr sz="1500" b="1" kern="1200">
                <a:solidFill>
                  <a:schemeClr val="tx1"/>
                </a:solidFill>
                <a:latin typeface="+mn-lt"/>
                <a:ea typeface="+mn-ea"/>
                <a:cs typeface="+mn-cs"/>
              </a:defRPr>
            </a:lvl1pPr>
            <a:lvl2pPr marL="0" indent="0" algn="l" defTabSz="914400" rtl="0" eaLnBrk="1" latinLnBrk="0" hangingPunct="1">
              <a:lnSpc>
                <a:spcPct val="125000"/>
              </a:lnSpc>
              <a:spcBef>
                <a:spcPts val="600"/>
              </a:spcBef>
              <a:buFont typeface="Arial" panose="020B0604020202020204" pitchFamily="34" charset="0"/>
              <a:buNone/>
              <a:defRPr sz="1200" kern="1200">
                <a:solidFill>
                  <a:schemeClr val="tx1"/>
                </a:solidFill>
                <a:latin typeface="+mj-lt"/>
                <a:ea typeface="+mn-ea"/>
                <a:cs typeface="+mn-cs"/>
              </a:defRPr>
            </a:lvl2pPr>
            <a:lvl3pPr marL="171450" indent="-171450" algn="l" defTabSz="914400" rtl="0" eaLnBrk="1" latinLnBrk="0" hangingPunct="1">
              <a:lnSpc>
                <a:spcPct val="125000"/>
              </a:lnSpc>
              <a:spcBef>
                <a:spcPts val="600"/>
              </a:spcBef>
              <a:buFont typeface="Arial" panose="020B0604020202020204" pitchFamily="34" charset="0"/>
              <a:buChar char="•"/>
              <a:defRPr sz="1200" kern="1200">
                <a:solidFill>
                  <a:schemeClr val="tx1"/>
                </a:solidFill>
                <a:latin typeface="+mj-lt"/>
                <a:ea typeface="+mn-ea"/>
                <a:cs typeface="+mn-cs"/>
              </a:defRPr>
            </a:lvl3pPr>
            <a:lvl4pPr marL="344488" indent="-173038" algn="l" defTabSz="914400" rtl="0" eaLnBrk="1" latinLnBrk="0" hangingPunct="1">
              <a:lnSpc>
                <a:spcPct val="125000"/>
              </a:lnSpc>
              <a:spcBef>
                <a:spcPts val="600"/>
              </a:spcBef>
              <a:buFont typeface="Georgia" panose="02040502050405020303" pitchFamily="18" charset="0"/>
              <a:buChar char="–"/>
              <a:defRPr sz="1200" kern="1200">
                <a:solidFill>
                  <a:schemeClr val="tx1"/>
                </a:solidFill>
                <a:latin typeface="+mj-lt"/>
                <a:ea typeface="+mn-ea"/>
                <a:cs typeface="+mn-cs"/>
              </a:defRPr>
            </a:lvl4pPr>
            <a:lvl5pPr marL="515938" indent="-171450" algn="l" defTabSz="914400" rtl="0" eaLnBrk="1" latinLnBrk="0" hangingPunct="1">
              <a:lnSpc>
                <a:spcPct val="125000"/>
              </a:lnSpc>
              <a:spcBef>
                <a:spcPts val="600"/>
              </a:spcBef>
              <a:buFont typeface="Wingdings" panose="05000000000000000000" pitchFamily="2" charset="2"/>
              <a:buChar char="§"/>
              <a:defRPr sz="12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Aft>
                <a:spcPts val="770"/>
              </a:spcAft>
            </a:pPr>
            <a:r>
              <a:rPr lang="en-GB" sz="1600" dirty="0">
                <a:latin typeface="Times New Roman" panose="02020603050405020304" pitchFamily="18" charset="0"/>
                <a:cs typeface="Times New Roman" panose="02020603050405020304" pitchFamily="18" charset="0"/>
              </a:rPr>
              <a:t>Implementation</a:t>
            </a:r>
          </a:p>
          <a:p>
            <a:pPr marL="171450" indent="-171450">
              <a:spcAft>
                <a:spcPts val="770"/>
              </a:spcAft>
              <a:buFont typeface="Arial" panose="020B0604020202020204" pitchFamily="34" charset="0"/>
              <a:buChar char="•"/>
            </a:pPr>
            <a:r>
              <a:rPr lang="en-GB" sz="1400" b="0" dirty="0">
                <a:latin typeface="Times New Roman" panose="02020603050405020304" pitchFamily="18" charset="0"/>
                <a:cs typeface="Times New Roman" panose="02020603050405020304" pitchFamily="18" charset="0"/>
              </a:rPr>
              <a:t>4 regional autonomous BOPT/ BOATs</a:t>
            </a:r>
          </a:p>
          <a:p>
            <a:pPr marL="285750" indent="-285750">
              <a:spcAft>
                <a:spcPts val="770"/>
              </a:spcAft>
              <a:buFont typeface="Wingdings" panose="05000000000000000000" pitchFamily="2" charset="2"/>
              <a:buChar char="Ø"/>
            </a:pPr>
            <a:r>
              <a:rPr lang="en-GB" sz="1400" dirty="0">
                <a:solidFill>
                  <a:schemeClr val="tx2">
                    <a:lumMod val="50000"/>
                    <a:lumOff val="50000"/>
                  </a:schemeClr>
                </a:solidFill>
                <a:latin typeface="Times New Roman" panose="02020603050405020304" pitchFamily="18" charset="0"/>
                <a:cs typeface="Times New Roman" panose="02020603050405020304" pitchFamily="18" charset="0"/>
              </a:rPr>
              <a:t>Eastern Region : Kolkata </a:t>
            </a:r>
          </a:p>
          <a:p>
            <a:pPr marL="285750" indent="-285750">
              <a:spcAft>
                <a:spcPts val="770"/>
              </a:spcAft>
              <a:buFont typeface="Wingdings" panose="05000000000000000000" pitchFamily="2" charset="2"/>
              <a:buChar char="Ø"/>
            </a:pPr>
            <a:r>
              <a:rPr lang="en-GB" sz="1400" b="0" dirty="0">
                <a:latin typeface="Times New Roman" panose="02020603050405020304" pitchFamily="18" charset="0"/>
                <a:cs typeface="Times New Roman" panose="02020603050405020304" pitchFamily="18" charset="0"/>
              </a:rPr>
              <a:t> Western Region : Mumbai</a:t>
            </a:r>
          </a:p>
          <a:p>
            <a:pPr marL="285750" indent="-285750">
              <a:spcAft>
                <a:spcPts val="770"/>
              </a:spcAft>
              <a:buFont typeface="Wingdings" panose="05000000000000000000" pitchFamily="2" charset="2"/>
              <a:buChar char="Ø"/>
            </a:pPr>
            <a:r>
              <a:rPr lang="en-GB" sz="1400" b="0" dirty="0">
                <a:latin typeface="Times New Roman" panose="02020603050405020304" pitchFamily="18" charset="0"/>
                <a:cs typeface="Times New Roman" panose="02020603050405020304" pitchFamily="18" charset="0"/>
              </a:rPr>
              <a:t> Northern Region : Kanpur</a:t>
            </a:r>
          </a:p>
          <a:p>
            <a:pPr marL="285750" indent="-285750">
              <a:spcAft>
                <a:spcPts val="770"/>
              </a:spcAft>
              <a:buFont typeface="Wingdings" panose="05000000000000000000" pitchFamily="2" charset="2"/>
              <a:buChar char="Ø"/>
            </a:pPr>
            <a:r>
              <a:rPr lang="en-GB" sz="1400" b="0" dirty="0">
                <a:latin typeface="Times New Roman" panose="02020603050405020304" pitchFamily="18" charset="0"/>
                <a:cs typeface="Times New Roman" panose="02020603050405020304" pitchFamily="18" charset="0"/>
              </a:rPr>
              <a:t>Southern Region : Chennai</a:t>
            </a:r>
          </a:p>
          <a:p>
            <a:pPr lvl="1"/>
            <a:endParaRPr lang="en-GB" noProof="0" dirty="0"/>
          </a:p>
          <a:p>
            <a:endParaRPr lang="en-GB" noProof="0" dirty="0"/>
          </a:p>
        </p:txBody>
      </p:sp>
      <p:sp>
        <p:nvSpPr>
          <p:cNvPr id="13" name="TextBox 12">
            <a:extLst>
              <a:ext uri="{FF2B5EF4-FFF2-40B4-BE49-F238E27FC236}">
                <a16:creationId xmlns:a16="http://schemas.microsoft.com/office/drawing/2014/main" id="{986F415E-978F-7CE3-7A87-7DED9207AEF7}"/>
              </a:ext>
            </a:extLst>
          </p:cNvPr>
          <p:cNvSpPr txBox="1"/>
          <p:nvPr/>
        </p:nvSpPr>
        <p:spPr>
          <a:xfrm>
            <a:off x="515344" y="282517"/>
            <a:ext cx="7848731" cy="461665"/>
          </a:xfrm>
          <a:prstGeom prst="rect">
            <a:avLst/>
          </a:prstGeom>
          <a:noFill/>
        </p:spPr>
        <p:txBody>
          <a:bodyPr wrap="square">
            <a:spAutoFit/>
          </a:bodyPr>
          <a:lstStyle/>
          <a:p>
            <a:r>
              <a:rPr lang="en-US" sz="2400" b="1" dirty="0">
                <a:solidFill>
                  <a:schemeClr val="tx2">
                    <a:lumMod val="90000"/>
                    <a:lumOff val="10000"/>
                  </a:schemeClr>
                </a:solidFill>
                <a:latin typeface="Times New Roman" panose="02020603050405020304" pitchFamily="18" charset="0"/>
                <a:cs typeface="Times New Roman" panose="02020603050405020304" pitchFamily="18" charset="0"/>
              </a:rPr>
              <a:t>National Apprenticeship Training Scheme (NATS) </a:t>
            </a:r>
          </a:p>
        </p:txBody>
      </p:sp>
      <p:sp>
        <p:nvSpPr>
          <p:cNvPr id="14" name="Rectangle 13">
            <a:extLst>
              <a:ext uri="{FF2B5EF4-FFF2-40B4-BE49-F238E27FC236}">
                <a16:creationId xmlns:a16="http://schemas.microsoft.com/office/drawing/2014/main" id="{33991656-003D-E740-AECC-764807837392}"/>
              </a:ext>
            </a:extLst>
          </p:cNvPr>
          <p:cNvSpPr/>
          <p:nvPr/>
        </p:nvSpPr>
        <p:spPr>
          <a:xfrm>
            <a:off x="557144" y="889226"/>
            <a:ext cx="11092312" cy="984383"/>
          </a:xfrm>
          <a:prstGeom prst="rect">
            <a:avLst/>
          </a:prstGeom>
          <a:noFill/>
          <a:ln>
            <a:solidFill>
              <a:schemeClr val="tx2">
                <a:lumMod val="50000"/>
                <a:lumOff val="50000"/>
              </a:schemeClr>
            </a:solidFill>
            <a:prstDash val="dash"/>
          </a:ln>
        </p:spPr>
        <p:style>
          <a:lnRef idx="0">
            <a:schemeClr val="accent1"/>
          </a:lnRef>
          <a:fillRef idx="1">
            <a:schemeClr val="accent1"/>
          </a:fillRef>
          <a:effectRef idx="0">
            <a:schemeClr val="dk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a:ln>
                <a:noFill/>
              </a:ln>
              <a:solidFill>
                <a:srgbClr val="FFFFFF"/>
              </a:solidFill>
              <a:effectLst/>
              <a:uLnTx/>
              <a:uFillTx/>
              <a:latin typeface="Times New Roman" panose="02020603050405020304" pitchFamily="18" charset="0"/>
              <a:cs typeface="Times New Roman" panose="02020603050405020304" pitchFamily="18" charset="0"/>
            </a:endParaRPr>
          </a:p>
        </p:txBody>
      </p:sp>
      <p:sp>
        <p:nvSpPr>
          <p:cNvPr id="15" name="TextBox 14">
            <a:extLst>
              <a:ext uri="{FF2B5EF4-FFF2-40B4-BE49-F238E27FC236}">
                <a16:creationId xmlns:a16="http://schemas.microsoft.com/office/drawing/2014/main" id="{A4DFE9F8-CEC1-8FB9-F09C-43F2FEDDBF5E}"/>
              </a:ext>
            </a:extLst>
          </p:cNvPr>
          <p:cNvSpPr txBox="1"/>
          <p:nvPr/>
        </p:nvSpPr>
        <p:spPr>
          <a:xfrm>
            <a:off x="637390" y="985856"/>
            <a:ext cx="10450968" cy="830997"/>
          </a:xfrm>
          <a:prstGeom prst="rect">
            <a:avLst/>
          </a:prstGeom>
          <a:noFill/>
        </p:spPr>
        <p:txBody>
          <a:bodyPr wrap="square">
            <a:spAutoFit/>
          </a:bodyPr>
          <a:lstStyle/>
          <a:p>
            <a:pPr lvl="0">
              <a:defRPr/>
            </a:pPr>
            <a:r>
              <a:rPr lang="en-US" sz="1600" dirty="0">
                <a:latin typeface="Times New Roman" panose="02020603050405020304" pitchFamily="18" charset="0"/>
                <a:cs typeface="Times New Roman" panose="02020603050405020304" pitchFamily="18" charset="0"/>
              </a:rPr>
              <a:t>NATS aims to bridge the skill gap by providing quality on-the-job training to degree, diploma, and Apprenticeship Embedded Degree Programme(AEDP) students.  AEDP integrates apprenticeships into degree and diploma courses, ensuring students have both theoretical knowledge and practical experience</a:t>
            </a:r>
          </a:p>
        </p:txBody>
      </p:sp>
      <p:pic>
        <p:nvPicPr>
          <p:cNvPr id="1026" name="Picture 2" descr="Target audience - Free web icons">
            <a:extLst>
              <a:ext uri="{FF2B5EF4-FFF2-40B4-BE49-F238E27FC236}">
                <a16:creationId xmlns:a16="http://schemas.microsoft.com/office/drawing/2014/main" id="{91AEF339-C171-5961-ACDC-9B5CB892B212}"/>
              </a:ext>
            </a:extLst>
          </p:cNvPr>
          <p:cNvPicPr>
            <a:picLocks noChangeAspect="1" noChangeArrowheads="1"/>
          </p:cNvPicPr>
          <p:nvPr/>
        </p:nvPicPr>
        <p:blipFill>
          <a:blip r:embed="rId3">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15344" y="2286084"/>
            <a:ext cx="1101020" cy="910340"/>
          </a:xfrm>
          <a:prstGeom prst="rect">
            <a:avLst/>
          </a:prstGeom>
          <a:solidFill>
            <a:schemeClr val="tx2">
              <a:lumMod val="75000"/>
              <a:lumOff val="25000"/>
            </a:schemeClr>
          </a:solidFill>
        </p:spPr>
      </p:pic>
      <p:pic>
        <p:nvPicPr>
          <p:cNvPr id="1030" name="Picture 6" descr="Duration icon - Download on Iconfinder on Iconfinder">
            <a:extLst>
              <a:ext uri="{FF2B5EF4-FFF2-40B4-BE49-F238E27FC236}">
                <a16:creationId xmlns:a16="http://schemas.microsoft.com/office/drawing/2014/main" id="{8FC8C734-FBA7-14BC-5690-49F10C259B44}"/>
              </a:ext>
            </a:extLst>
          </p:cNvPr>
          <p:cNvPicPr>
            <a:picLocks noChangeAspect="1" noChangeArrowheads="1"/>
          </p:cNvPicPr>
          <p:nvPr/>
        </p:nvPicPr>
        <p:blipFill>
          <a:blip r:embed="rId4">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3511314" y="2355258"/>
            <a:ext cx="841166" cy="841166"/>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Benefit - Free sports and competition icons">
            <a:extLst>
              <a:ext uri="{FF2B5EF4-FFF2-40B4-BE49-F238E27FC236}">
                <a16:creationId xmlns:a16="http://schemas.microsoft.com/office/drawing/2014/main" id="{B9B89C2C-70CE-16AF-5F34-466046ACB014}"/>
              </a:ext>
            </a:extLst>
          </p:cNvPr>
          <p:cNvPicPr>
            <a:picLocks noChangeAspect="1" noChangeArrowheads="1"/>
          </p:cNvPicPr>
          <p:nvPr/>
        </p:nvPicPr>
        <p:blipFill>
          <a:blip r:embed="rId5">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383648" y="2286084"/>
            <a:ext cx="1218260" cy="1086160"/>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Implementation Icon Vector Art, Icons, and Graphics for Free ...">
            <a:extLst>
              <a:ext uri="{FF2B5EF4-FFF2-40B4-BE49-F238E27FC236}">
                <a16:creationId xmlns:a16="http://schemas.microsoft.com/office/drawing/2014/main" id="{F0E193DC-E795-2422-1DEB-14EF6F29C109}"/>
              </a:ext>
            </a:extLst>
          </p:cNvPr>
          <p:cNvPicPr>
            <a:picLocks noChangeAspect="1" noChangeArrowheads="1"/>
          </p:cNvPicPr>
          <p:nvPr/>
        </p:nvPicPr>
        <p:blipFill>
          <a:blip r:embed="rId6">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119764" y="2355258"/>
            <a:ext cx="1068509" cy="841166"/>
          </a:xfrm>
          <a:prstGeom prst="rect">
            <a:avLst/>
          </a:prstGeom>
          <a:noFill/>
          <a:extLst>
            <a:ext uri="{909E8E84-426E-40DD-AFC4-6F175D3DCCD1}">
              <a14:hiddenFill xmlns:a14="http://schemas.microsoft.com/office/drawing/2010/main">
                <a:solidFill>
                  <a:srgbClr val="FFFFFF"/>
                </a:solidFill>
              </a14:hiddenFill>
            </a:ext>
          </a:extLst>
        </p:spPr>
      </p:pic>
      <p:sp>
        <p:nvSpPr>
          <p:cNvPr id="18" name="TextBox 17">
            <a:extLst>
              <a:ext uri="{FF2B5EF4-FFF2-40B4-BE49-F238E27FC236}">
                <a16:creationId xmlns:a16="http://schemas.microsoft.com/office/drawing/2014/main" id="{7D735BA3-4E91-221D-C1E6-F42D8A44EEB1}"/>
              </a:ext>
            </a:extLst>
          </p:cNvPr>
          <p:cNvSpPr txBox="1"/>
          <p:nvPr/>
        </p:nvSpPr>
        <p:spPr>
          <a:xfrm>
            <a:off x="433048" y="6421594"/>
            <a:ext cx="11491928" cy="307777"/>
          </a:xfrm>
          <a:prstGeom prst="rect">
            <a:avLst/>
          </a:prstGeom>
          <a:noFill/>
        </p:spPr>
        <p:txBody>
          <a:bodyPr wrap="square">
            <a:spAutoFit/>
          </a:bodyPr>
          <a:lstStyle/>
          <a:p>
            <a:r>
              <a:rPr lang="en-US" sz="1400" i="1" dirty="0">
                <a:latin typeface="Times New Roman" panose="02020603050405020304" pitchFamily="18" charset="0"/>
                <a:cs typeface="Times New Roman" panose="02020603050405020304" pitchFamily="18" charset="0"/>
              </a:rPr>
              <a:t>*As per National Institute of Labour Economics Research and Development </a:t>
            </a:r>
            <a:r>
              <a:rPr lang="en-US" sz="1400" dirty="0"/>
              <a:t>(</a:t>
            </a:r>
            <a:r>
              <a:rPr lang="en-US" sz="1400" i="1" kern="0" dirty="0">
                <a:latin typeface="Times New Roman" panose="02020603050405020304" pitchFamily="18" charset="0"/>
                <a:ea typeface="Calibri" panose="020F0502020204030204" pitchFamily="34" charset="0"/>
                <a:cs typeface="Times New Roman" panose="02020603050405020304" pitchFamily="18" charset="0"/>
              </a:rPr>
              <a:t>NILERD) survey 2019, </a:t>
            </a:r>
            <a:r>
              <a:rPr lang="en-US" sz="1400" i="1" kern="0" dirty="0">
                <a:solidFill>
                  <a:schemeClr val="tx2">
                    <a:lumMod val="90000"/>
                    <a:lumOff val="10000"/>
                  </a:schemeClr>
                </a:solidFill>
                <a:latin typeface="Times New Roman" panose="02020603050405020304" pitchFamily="18" charset="0"/>
                <a:ea typeface="Calibri" panose="020F0502020204030204" pitchFamily="34" charset="0"/>
                <a:cs typeface="Times New Roman" panose="02020603050405020304" pitchFamily="18" charset="0"/>
              </a:rPr>
              <a:t>~80 % </a:t>
            </a:r>
            <a:r>
              <a:rPr lang="en-US" sz="1400" i="1" kern="0" dirty="0">
                <a:latin typeface="Times New Roman" panose="02020603050405020304" pitchFamily="18" charset="0"/>
                <a:ea typeface="Calibri" panose="020F0502020204030204" pitchFamily="34" charset="0"/>
                <a:cs typeface="Times New Roman" panose="02020603050405020304" pitchFamily="18" charset="0"/>
              </a:rPr>
              <a:t>of apprentices under NATS received full time job </a:t>
            </a:r>
            <a:endParaRPr lang="en-US" sz="1400" i="1"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00842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A85EDCB-E35B-B7BA-FB29-EB6A5B5F0063}"/>
              </a:ext>
            </a:extLst>
          </p:cNvPr>
          <p:cNvSpPr txBox="1"/>
          <p:nvPr/>
        </p:nvSpPr>
        <p:spPr>
          <a:xfrm>
            <a:off x="515344" y="282517"/>
            <a:ext cx="7848731" cy="461665"/>
          </a:xfrm>
          <a:prstGeom prst="rect">
            <a:avLst/>
          </a:prstGeom>
          <a:noFill/>
        </p:spPr>
        <p:txBody>
          <a:bodyPr wrap="square">
            <a:spAutoFit/>
          </a:bodyPr>
          <a:lstStyle/>
          <a:p>
            <a:r>
              <a:rPr lang="en-US" sz="2400" b="1" dirty="0">
                <a:solidFill>
                  <a:schemeClr val="tx2">
                    <a:lumMod val="90000"/>
                    <a:lumOff val="10000"/>
                  </a:schemeClr>
                </a:solidFill>
                <a:latin typeface="Times New Roman" panose="02020603050405020304" pitchFamily="18" charset="0"/>
                <a:cs typeface="Times New Roman" panose="02020603050405020304" pitchFamily="18" charset="0"/>
              </a:rPr>
              <a:t>AEDP Process Flow </a:t>
            </a:r>
          </a:p>
        </p:txBody>
      </p:sp>
      <p:sp>
        <p:nvSpPr>
          <p:cNvPr id="9" name="TextBox 8">
            <a:extLst>
              <a:ext uri="{FF2B5EF4-FFF2-40B4-BE49-F238E27FC236}">
                <a16:creationId xmlns:a16="http://schemas.microsoft.com/office/drawing/2014/main" id="{904840AC-D669-F71D-CDC1-D17FBD61A882}"/>
              </a:ext>
            </a:extLst>
          </p:cNvPr>
          <p:cNvSpPr txBox="1"/>
          <p:nvPr/>
        </p:nvSpPr>
        <p:spPr>
          <a:xfrm>
            <a:off x="723164" y="1398438"/>
            <a:ext cx="2440292" cy="461665"/>
          </a:xfrm>
          <a:prstGeom prst="rect">
            <a:avLst/>
          </a:prstGeom>
          <a:noFill/>
        </p:spPr>
        <p:txBody>
          <a:bodyPr wrap="square">
            <a:spAutoFit/>
          </a:bodyPr>
          <a:lstStyle/>
          <a:p>
            <a:r>
              <a:rPr lang="en-GB" sz="1600" b="1" dirty="0">
                <a:solidFill>
                  <a:schemeClr val="tx1"/>
                </a:solidFill>
                <a:latin typeface="Times New Roman" panose="02020603050405020304" pitchFamily="18" charset="0"/>
                <a:cs typeface="Times New Roman" panose="02020603050405020304" pitchFamily="18" charset="0"/>
              </a:rPr>
              <a:t>Course Ideation</a:t>
            </a:r>
            <a:r>
              <a:rPr lang="en-GB" sz="2400" b="1" dirty="0">
                <a:solidFill>
                  <a:schemeClr val="tx1"/>
                </a:solidFill>
                <a:latin typeface="Times New Roman" panose="02020603050405020304" pitchFamily="18" charset="0"/>
                <a:cs typeface="Times New Roman" panose="02020603050405020304" pitchFamily="18" charset="0"/>
              </a:rPr>
              <a:t>	</a:t>
            </a:r>
          </a:p>
        </p:txBody>
      </p:sp>
      <p:sp>
        <p:nvSpPr>
          <p:cNvPr id="11" name="TextBox 10">
            <a:extLst>
              <a:ext uri="{FF2B5EF4-FFF2-40B4-BE49-F238E27FC236}">
                <a16:creationId xmlns:a16="http://schemas.microsoft.com/office/drawing/2014/main" id="{1F25EADF-66FB-44DC-C536-FE79EA20CC93}"/>
              </a:ext>
            </a:extLst>
          </p:cNvPr>
          <p:cNvSpPr txBox="1"/>
          <p:nvPr/>
        </p:nvSpPr>
        <p:spPr>
          <a:xfrm>
            <a:off x="3879273" y="1317146"/>
            <a:ext cx="4064000" cy="738664"/>
          </a:xfrm>
          <a:prstGeom prst="rect">
            <a:avLst/>
          </a:prstGeom>
          <a:noFill/>
        </p:spPr>
        <p:txBody>
          <a:bodyPr wrap="square">
            <a:spAutoFit/>
          </a:bodyPr>
          <a:lstStyle/>
          <a:p>
            <a:pPr marL="171450" indent="-171450">
              <a:buFont typeface="Arial" panose="020B0604020202020204" pitchFamily="34" charset="0"/>
              <a:buChar char="•"/>
            </a:pPr>
            <a:r>
              <a:rPr lang="en-GB" sz="1400" dirty="0">
                <a:solidFill>
                  <a:schemeClr val="tx1"/>
                </a:solidFill>
                <a:latin typeface="Times New Roman" panose="02020603050405020304" pitchFamily="18" charset="0"/>
                <a:cs typeface="Times New Roman" panose="02020603050405020304" pitchFamily="18" charset="0"/>
              </a:rPr>
              <a:t>New course creation</a:t>
            </a:r>
          </a:p>
          <a:p>
            <a:pPr marL="171450" indent="-171450">
              <a:buFont typeface="Arial" panose="020B0604020202020204" pitchFamily="34" charset="0"/>
              <a:buChar char="•"/>
            </a:pPr>
            <a:r>
              <a:rPr lang="en-GB" sz="1400" dirty="0">
                <a:solidFill>
                  <a:schemeClr val="tx1"/>
                </a:solidFill>
                <a:latin typeface="Times New Roman" panose="02020603050405020304" pitchFamily="18" charset="0"/>
                <a:cs typeface="Times New Roman" panose="02020603050405020304" pitchFamily="18" charset="0"/>
              </a:rPr>
              <a:t>Adaption of existing courses (Apprenticeship Training Component mentioned in the Transcript)</a:t>
            </a:r>
          </a:p>
        </p:txBody>
      </p:sp>
      <p:sp>
        <p:nvSpPr>
          <p:cNvPr id="13" name="TextBox 12">
            <a:extLst>
              <a:ext uri="{FF2B5EF4-FFF2-40B4-BE49-F238E27FC236}">
                <a16:creationId xmlns:a16="http://schemas.microsoft.com/office/drawing/2014/main" id="{692CCD20-0E56-7DA3-44D4-CE76E01C38E5}"/>
              </a:ext>
            </a:extLst>
          </p:cNvPr>
          <p:cNvSpPr txBox="1"/>
          <p:nvPr/>
        </p:nvSpPr>
        <p:spPr>
          <a:xfrm>
            <a:off x="9014689" y="1510936"/>
            <a:ext cx="1283855" cy="307777"/>
          </a:xfrm>
          <a:prstGeom prst="rect">
            <a:avLst/>
          </a:prstGeom>
          <a:noFill/>
        </p:spPr>
        <p:txBody>
          <a:bodyPr wrap="square">
            <a:spAutoFit/>
          </a:bodyPr>
          <a:lstStyle/>
          <a:p>
            <a:r>
              <a:rPr lang="en-GB" sz="1400" dirty="0">
                <a:latin typeface="Times New Roman" panose="02020603050405020304" pitchFamily="18" charset="0"/>
                <a:cs typeface="Times New Roman" panose="02020603050405020304" pitchFamily="18" charset="0"/>
              </a:rPr>
              <a:t>HEI</a:t>
            </a:r>
            <a:endParaRPr lang="en-GB" sz="1400" dirty="0">
              <a:solidFill>
                <a:schemeClr val="tx1"/>
              </a:solidFill>
              <a:latin typeface="Times New Roman" panose="02020603050405020304" pitchFamily="18" charset="0"/>
              <a:cs typeface="Times New Roman" panose="02020603050405020304" pitchFamily="18" charset="0"/>
            </a:endParaRPr>
          </a:p>
        </p:txBody>
      </p:sp>
      <p:sp>
        <p:nvSpPr>
          <p:cNvPr id="14" name="TextBox 13">
            <a:extLst>
              <a:ext uri="{FF2B5EF4-FFF2-40B4-BE49-F238E27FC236}">
                <a16:creationId xmlns:a16="http://schemas.microsoft.com/office/drawing/2014/main" id="{DEF23227-14C1-BAC7-8785-9D36EDCE6C78}"/>
              </a:ext>
            </a:extLst>
          </p:cNvPr>
          <p:cNvSpPr txBox="1"/>
          <p:nvPr/>
        </p:nvSpPr>
        <p:spPr>
          <a:xfrm>
            <a:off x="723164" y="2259322"/>
            <a:ext cx="2791273" cy="584775"/>
          </a:xfrm>
          <a:prstGeom prst="rect">
            <a:avLst/>
          </a:prstGeom>
          <a:noFill/>
        </p:spPr>
        <p:txBody>
          <a:bodyPr wrap="square">
            <a:spAutoFit/>
          </a:bodyPr>
          <a:lstStyle/>
          <a:p>
            <a:r>
              <a:rPr lang="en-GB" sz="1600" b="1" dirty="0">
                <a:latin typeface="Times New Roman" panose="02020603050405020304" pitchFamily="18" charset="0"/>
                <a:cs typeface="Times New Roman" panose="02020603050405020304" pitchFamily="18" charset="0"/>
              </a:rPr>
              <a:t>Academic Council </a:t>
            </a:r>
          </a:p>
          <a:p>
            <a:r>
              <a:rPr lang="en-GB" sz="1600" b="1" dirty="0">
                <a:latin typeface="Times New Roman" panose="02020603050405020304" pitchFamily="18" charset="0"/>
                <a:cs typeface="Times New Roman" panose="02020603050405020304" pitchFamily="18" charset="0"/>
              </a:rPr>
              <a:t>Approval</a:t>
            </a:r>
            <a:endParaRPr lang="en-GB" sz="2400" b="1" dirty="0">
              <a:solidFill>
                <a:schemeClr val="tx1"/>
              </a:solidFill>
              <a:latin typeface="Times New Roman" panose="02020603050405020304" pitchFamily="18" charset="0"/>
              <a:cs typeface="Times New Roman" panose="02020603050405020304" pitchFamily="18" charset="0"/>
            </a:endParaRPr>
          </a:p>
        </p:txBody>
      </p:sp>
      <p:sp>
        <p:nvSpPr>
          <p:cNvPr id="15" name="TextBox 14">
            <a:extLst>
              <a:ext uri="{FF2B5EF4-FFF2-40B4-BE49-F238E27FC236}">
                <a16:creationId xmlns:a16="http://schemas.microsoft.com/office/drawing/2014/main" id="{56DA56F7-D609-1A9F-5B0C-CE08E321DB1C}"/>
              </a:ext>
            </a:extLst>
          </p:cNvPr>
          <p:cNvSpPr txBox="1"/>
          <p:nvPr/>
        </p:nvSpPr>
        <p:spPr>
          <a:xfrm>
            <a:off x="3893129" y="2190271"/>
            <a:ext cx="4064000" cy="738664"/>
          </a:xfrm>
          <a:prstGeom prst="rect">
            <a:avLst/>
          </a:prstGeom>
          <a:noFill/>
        </p:spPr>
        <p:txBody>
          <a:bodyPr wrap="square">
            <a:spAutoFit/>
          </a:bodyPr>
          <a:lstStyle/>
          <a:p>
            <a:pPr marL="171450" lvl="1" indent="-171450">
              <a:buFont typeface="Arial" panose="020B0604020202020204" pitchFamily="34" charset="0"/>
              <a:buChar char="•"/>
            </a:pPr>
            <a:r>
              <a:rPr lang="en-GB" sz="1400" dirty="0">
                <a:latin typeface="Times New Roman" panose="02020603050405020304" pitchFamily="18" charset="0"/>
                <a:cs typeface="Times New Roman" panose="02020603050405020304" pitchFamily="18" charset="0"/>
              </a:rPr>
              <a:t>Define Course structure</a:t>
            </a:r>
          </a:p>
          <a:p>
            <a:pPr marL="171450" lvl="1" indent="-171450">
              <a:buFont typeface="Arial" panose="020B0604020202020204" pitchFamily="34" charset="0"/>
              <a:buChar char="•"/>
            </a:pPr>
            <a:r>
              <a:rPr lang="en-GB" sz="1400" dirty="0">
                <a:latin typeface="Times New Roman" panose="02020603050405020304" pitchFamily="18" charset="0"/>
                <a:cs typeface="Times New Roman" panose="02020603050405020304" pitchFamily="18" charset="0"/>
              </a:rPr>
              <a:t> Set apprenticeship timeline</a:t>
            </a:r>
          </a:p>
          <a:p>
            <a:pPr marL="171450" lvl="1" indent="-171450">
              <a:buFont typeface="Arial" panose="020B0604020202020204" pitchFamily="34" charset="0"/>
              <a:buChar char="•"/>
            </a:pPr>
            <a:r>
              <a:rPr lang="en-GB" sz="1400" dirty="0">
                <a:latin typeface="Times New Roman" panose="02020603050405020304" pitchFamily="18" charset="0"/>
                <a:cs typeface="Times New Roman" panose="02020603050405020304" pitchFamily="18" charset="0"/>
              </a:rPr>
              <a:t> Finalise assessment structure </a:t>
            </a:r>
          </a:p>
        </p:txBody>
      </p:sp>
      <p:sp>
        <p:nvSpPr>
          <p:cNvPr id="16" name="TextBox 15">
            <a:extLst>
              <a:ext uri="{FF2B5EF4-FFF2-40B4-BE49-F238E27FC236}">
                <a16:creationId xmlns:a16="http://schemas.microsoft.com/office/drawing/2014/main" id="{A7616111-FDD6-60AC-819F-AE38BB14F4AA}"/>
              </a:ext>
            </a:extLst>
          </p:cNvPr>
          <p:cNvSpPr txBox="1"/>
          <p:nvPr/>
        </p:nvSpPr>
        <p:spPr>
          <a:xfrm>
            <a:off x="9005998" y="2178982"/>
            <a:ext cx="1473026" cy="738664"/>
          </a:xfrm>
          <a:prstGeom prst="rect">
            <a:avLst/>
          </a:prstGeom>
          <a:noFill/>
        </p:spPr>
        <p:txBody>
          <a:bodyPr wrap="square">
            <a:spAutoFit/>
          </a:bodyPr>
          <a:lstStyle/>
          <a:p>
            <a:r>
              <a:rPr lang="en-GB" sz="1400" dirty="0">
                <a:latin typeface="Times New Roman" panose="02020603050405020304" pitchFamily="18" charset="0"/>
                <a:cs typeface="Times New Roman" panose="02020603050405020304" pitchFamily="18" charset="0"/>
              </a:rPr>
              <a:t>HEI </a:t>
            </a:r>
          </a:p>
          <a:p>
            <a:r>
              <a:rPr lang="en-GB" sz="1400" dirty="0">
                <a:solidFill>
                  <a:schemeClr val="tx1"/>
                </a:solidFill>
                <a:latin typeface="Times New Roman" panose="02020603050405020304" pitchFamily="18" charset="0"/>
                <a:cs typeface="Times New Roman" panose="02020603050405020304" pitchFamily="18" charset="0"/>
              </a:rPr>
              <a:t>Academic Council</a:t>
            </a:r>
          </a:p>
        </p:txBody>
      </p:sp>
      <p:sp>
        <p:nvSpPr>
          <p:cNvPr id="17" name="TextBox 16">
            <a:extLst>
              <a:ext uri="{FF2B5EF4-FFF2-40B4-BE49-F238E27FC236}">
                <a16:creationId xmlns:a16="http://schemas.microsoft.com/office/drawing/2014/main" id="{34E8080A-15EB-C6E7-0B9B-C2765DB88A15}"/>
              </a:ext>
            </a:extLst>
          </p:cNvPr>
          <p:cNvSpPr txBox="1"/>
          <p:nvPr/>
        </p:nvSpPr>
        <p:spPr>
          <a:xfrm>
            <a:off x="723164" y="3134933"/>
            <a:ext cx="2412581" cy="707886"/>
          </a:xfrm>
          <a:prstGeom prst="rect">
            <a:avLst/>
          </a:prstGeom>
          <a:noFill/>
        </p:spPr>
        <p:txBody>
          <a:bodyPr wrap="square">
            <a:spAutoFit/>
          </a:bodyPr>
          <a:lstStyle/>
          <a:p>
            <a:r>
              <a:rPr lang="en-US" sz="1600" b="1" dirty="0">
                <a:solidFill>
                  <a:schemeClr val="tx1"/>
                </a:solidFill>
                <a:latin typeface="Times New Roman" panose="02020603050405020304" pitchFamily="18" charset="0"/>
                <a:cs typeface="Times New Roman" panose="02020603050405020304" pitchFamily="18" charset="0"/>
              </a:rPr>
              <a:t>Memorandum of </a:t>
            </a:r>
            <a:r>
              <a:rPr lang="en-US" sz="1600" b="1" dirty="0">
                <a:latin typeface="Times New Roman" panose="02020603050405020304" pitchFamily="18" charset="0"/>
                <a:cs typeface="Times New Roman" panose="02020603050405020304" pitchFamily="18" charset="0"/>
              </a:rPr>
              <a:t>Understanding</a:t>
            </a:r>
            <a:r>
              <a:rPr lang="en-GB" sz="2400" b="1" dirty="0">
                <a:solidFill>
                  <a:schemeClr val="tx1"/>
                </a:solidFill>
                <a:latin typeface="Times New Roman" panose="02020603050405020304" pitchFamily="18" charset="0"/>
                <a:cs typeface="Times New Roman" panose="02020603050405020304" pitchFamily="18" charset="0"/>
              </a:rPr>
              <a:t>	</a:t>
            </a:r>
          </a:p>
        </p:txBody>
      </p:sp>
      <p:sp>
        <p:nvSpPr>
          <p:cNvPr id="18" name="TextBox 17">
            <a:extLst>
              <a:ext uri="{FF2B5EF4-FFF2-40B4-BE49-F238E27FC236}">
                <a16:creationId xmlns:a16="http://schemas.microsoft.com/office/drawing/2014/main" id="{F49377D8-0235-7DE6-2EA6-BFF6D5F74F72}"/>
              </a:ext>
            </a:extLst>
          </p:cNvPr>
          <p:cNvSpPr txBox="1"/>
          <p:nvPr/>
        </p:nvSpPr>
        <p:spPr>
          <a:xfrm>
            <a:off x="3893129" y="3131116"/>
            <a:ext cx="4064000" cy="307777"/>
          </a:xfrm>
          <a:prstGeom prst="rect">
            <a:avLst/>
          </a:prstGeom>
          <a:noFill/>
        </p:spPr>
        <p:txBody>
          <a:bodyPr wrap="square">
            <a:spAutoFit/>
          </a:bodyPr>
          <a:lstStyle/>
          <a:p>
            <a:pPr marL="171450" indent="-171450">
              <a:buFont typeface="Arial" panose="020B0604020202020204" pitchFamily="34" charset="0"/>
              <a:buChar char="•"/>
            </a:pPr>
            <a:r>
              <a:rPr lang="en-GB" sz="1400" dirty="0">
                <a:latin typeface="Times New Roman" panose="02020603050405020304" pitchFamily="18" charset="0"/>
                <a:cs typeface="Times New Roman" panose="02020603050405020304" pitchFamily="18" charset="0"/>
              </a:rPr>
              <a:t>MoU to be signed with BOPT(ER)</a:t>
            </a:r>
          </a:p>
        </p:txBody>
      </p:sp>
      <p:sp>
        <p:nvSpPr>
          <p:cNvPr id="19" name="TextBox 18">
            <a:extLst>
              <a:ext uri="{FF2B5EF4-FFF2-40B4-BE49-F238E27FC236}">
                <a16:creationId xmlns:a16="http://schemas.microsoft.com/office/drawing/2014/main" id="{1C64129B-C5D1-D1CF-B233-3D273BE8EF59}"/>
              </a:ext>
            </a:extLst>
          </p:cNvPr>
          <p:cNvSpPr txBox="1"/>
          <p:nvPr/>
        </p:nvSpPr>
        <p:spPr>
          <a:xfrm>
            <a:off x="9006001" y="3155909"/>
            <a:ext cx="1283855" cy="523220"/>
          </a:xfrm>
          <a:prstGeom prst="rect">
            <a:avLst/>
          </a:prstGeom>
          <a:noFill/>
        </p:spPr>
        <p:txBody>
          <a:bodyPr wrap="square">
            <a:spAutoFit/>
          </a:bodyPr>
          <a:lstStyle/>
          <a:p>
            <a:r>
              <a:rPr lang="en-GB" sz="1400" dirty="0">
                <a:latin typeface="Times New Roman" panose="02020603050405020304" pitchFamily="18" charset="0"/>
                <a:cs typeface="Times New Roman" panose="02020603050405020304" pitchFamily="18" charset="0"/>
              </a:rPr>
              <a:t>HEI</a:t>
            </a:r>
            <a:r>
              <a:rPr lang="en-GB" sz="1400" dirty="0">
                <a:solidFill>
                  <a:schemeClr val="tx1"/>
                </a:solidFill>
                <a:latin typeface="Times New Roman" panose="02020603050405020304" pitchFamily="18" charset="0"/>
                <a:cs typeface="Times New Roman" panose="02020603050405020304" pitchFamily="18" charset="0"/>
              </a:rPr>
              <a:t> </a:t>
            </a:r>
          </a:p>
          <a:p>
            <a:r>
              <a:rPr lang="en-GB" sz="1400" dirty="0">
                <a:solidFill>
                  <a:schemeClr val="tx1"/>
                </a:solidFill>
                <a:latin typeface="Times New Roman" panose="02020603050405020304" pitchFamily="18" charset="0"/>
                <a:cs typeface="Times New Roman" panose="02020603050405020304" pitchFamily="18" charset="0"/>
              </a:rPr>
              <a:t>BOPT ER</a:t>
            </a:r>
          </a:p>
        </p:txBody>
      </p:sp>
      <p:sp>
        <p:nvSpPr>
          <p:cNvPr id="20" name="TextBox 19">
            <a:extLst>
              <a:ext uri="{FF2B5EF4-FFF2-40B4-BE49-F238E27FC236}">
                <a16:creationId xmlns:a16="http://schemas.microsoft.com/office/drawing/2014/main" id="{7AE9EB93-2446-9681-D633-93224EBEA775}"/>
              </a:ext>
            </a:extLst>
          </p:cNvPr>
          <p:cNvSpPr txBox="1"/>
          <p:nvPr/>
        </p:nvSpPr>
        <p:spPr>
          <a:xfrm>
            <a:off x="723164" y="4126145"/>
            <a:ext cx="2440292" cy="338554"/>
          </a:xfrm>
          <a:prstGeom prst="rect">
            <a:avLst/>
          </a:prstGeom>
          <a:noFill/>
        </p:spPr>
        <p:txBody>
          <a:bodyPr wrap="square">
            <a:spAutoFit/>
          </a:bodyPr>
          <a:lstStyle/>
          <a:p>
            <a:r>
              <a:rPr lang="en-GB" sz="1600" b="1" dirty="0">
                <a:latin typeface="Times New Roman" panose="02020603050405020304" pitchFamily="18" charset="0"/>
                <a:cs typeface="Times New Roman" panose="02020603050405020304" pitchFamily="18" charset="0"/>
              </a:rPr>
              <a:t>Course Outreach</a:t>
            </a:r>
          </a:p>
        </p:txBody>
      </p:sp>
      <p:sp>
        <p:nvSpPr>
          <p:cNvPr id="21" name="TextBox 20">
            <a:extLst>
              <a:ext uri="{FF2B5EF4-FFF2-40B4-BE49-F238E27FC236}">
                <a16:creationId xmlns:a16="http://schemas.microsoft.com/office/drawing/2014/main" id="{715D4C3E-0A38-6681-DA82-DAD278D6FB12}"/>
              </a:ext>
            </a:extLst>
          </p:cNvPr>
          <p:cNvSpPr txBox="1"/>
          <p:nvPr/>
        </p:nvSpPr>
        <p:spPr>
          <a:xfrm>
            <a:off x="3893129" y="4043850"/>
            <a:ext cx="4064000" cy="738664"/>
          </a:xfrm>
          <a:prstGeom prst="rect">
            <a:avLst/>
          </a:prstGeom>
          <a:noFill/>
        </p:spPr>
        <p:txBody>
          <a:bodyPr wrap="square">
            <a:spAutoFit/>
          </a:bodyPr>
          <a:lstStyle/>
          <a:p>
            <a:pPr marL="171450" indent="-171450">
              <a:buFont typeface="Arial" panose="020B0604020202020204" pitchFamily="34" charset="0"/>
              <a:buChar char="•"/>
            </a:pPr>
            <a:r>
              <a:rPr lang="en-GB" sz="1400" dirty="0">
                <a:latin typeface="Times New Roman" panose="02020603050405020304" pitchFamily="18" charset="0"/>
                <a:cs typeface="Times New Roman" panose="02020603050405020304" pitchFamily="18" charset="0"/>
              </a:rPr>
              <a:t>Popularise course among students and Parents</a:t>
            </a:r>
          </a:p>
          <a:p>
            <a:pPr marL="171450" indent="-171450">
              <a:buFont typeface="Arial" panose="020B0604020202020204" pitchFamily="34" charset="0"/>
              <a:buChar char="•"/>
            </a:pPr>
            <a:r>
              <a:rPr lang="en-GB" sz="1400" dirty="0">
                <a:latin typeface="Times New Roman" panose="02020603050405020304" pitchFamily="18" charset="0"/>
                <a:cs typeface="Times New Roman" panose="02020603050405020304" pitchFamily="18" charset="0"/>
              </a:rPr>
              <a:t>Position courses for enhancing employability &amp; Skill Development</a:t>
            </a:r>
          </a:p>
        </p:txBody>
      </p:sp>
      <p:sp>
        <p:nvSpPr>
          <p:cNvPr id="22" name="TextBox 21">
            <a:extLst>
              <a:ext uri="{FF2B5EF4-FFF2-40B4-BE49-F238E27FC236}">
                <a16:creationId xmlns:a16="http://schemas.microsoft.com/office/drawing/2014/main" id="{29503F0F-A90B-8AD3-7909-BEB6B955F7DA}"/>
              </a:ext>
            </a:extLst>
          </p:cNvPr>
          <p:cNvSpPr txBox="1"/>
          <p:nvPr/>
        </p:nvSpPr>
        <p:spPr>
          <a:xfrm>
            <a:off x="9005998" y="3937661"/>
            <a:ext cx="1283855" cy="738664"/>
          </a:xfrm>
          <a:prstGeom prst="rect">
            <a:avLst/>
          </a:prstGeom>
          <a:noFill/>
        </p:spPr>
        <p:txBody>
          <a:bodyPr wrap="square">
            <a:spAutoFit/>
          </a:bodyPr>
          <a:lstStyle/>
          <a:p>
            <a:r>
              <a:rPr lang="en-GB" sz="1400" dirty="0">
                <a:latin typeface="Times New Roman" panose="02020603050405020304" pitchFamily="18" charset="0"/>
                <a:cs typeface="Times New Roman" panose="02020603050405020304" pitchFamily="18" charset="0"/>
              </a:rPr>
              <a:t>HEI</a:t>
            </a:r>
            <a:endParaRPr lang="en-GB" sz="1400" dirty="0">
              <a:solidFill>
                <a:schemeClr val="tx1"/>
              </a:solidFill>
              <a:latin typeface="Times New Roman" panose="02020603050405020304" pitchFamily="18" charset="0"/>
              <a:cs typeface="Times New Roman" panose="02020603050405020304" pitchFamily="18" charset="0"/>
            </a:endParaRPr>
          </a:p>
          <a:p>
            <a:r>
              <a:rPr lang="en-GB" sz="1400" dirty="0">
                <a:latin typeface="Times New Roman" panose="02020603050405020304" pitchFamily="18" charset="0"/>
                <a:cs typeface="Times New Roman" panose="02020603050405020304" pitchFamily="18" charset="0"/>
              </a:rPr>
              <a:t>BOPTER (if required)</a:t>
            </a:r>
            <a:endParaRPr lang="en-GB" sz="1400" dirty="0">
              <a:solidFill>
                <a:schemeClr val="tx1"/>
              </a:solidFill>
              <a:latin typeface="Times New Roman" panose="02020603050405020304" pitchFamily="18" charset="0"/>
              <a:cs typeface="Times New Roman" panose="02020603050405020304" pitchFamily="18" charset="0"/>
            </a:endParaRPr>
          </a:p>
        </p:txBody>
      </p:sp>
      <p:sp>
        <p:nvSpPr>
          <p:cNvPr id="23" name="TextBox 22">
            <a:extLst>
              <a:ext uri="{FF2B5EF4-FFF2-40B4-BE49-F238E27FC236}">
                <a16:creationId xmlns:a16="http://schemas.microsoft.com/office/drawing/2014/main" id="{C4487FE3-B41B-C24D-2D55-D26469D449C0}"/>
              </a:ext>
            </a:extLst>
          </p:cNvPr>
          <p:cNvSpPr txBox="1"/>
          <p:nvPr/>
        </p:nvSpPr>
        <p:spPr>
          <a:xfrm>
            <a:off x="723164" y="4939845"/>
            <a:ext cx="2440292" cy="707886"/>
          </a:xfrm>
          <a:prstGeom prst="rect">
            <a:avLst/>
          </a:prstGeom>
          <a:noFill/>
        </p:spPr>
        <p:txBody>
          <a:bodyPr wrap="square">
            <a:spAutoFit/>
          </a:bodyPr>
          <a:lstStyle/>
          <a:p>
            <a:r>
              <a:rPr lang="en-GB" sz="1600" b="1" dirty="0">
                <a:latin typeface="Times New Roman" panose="02020603050405020304" pitchFamily="18" charset="0"/>
                <a:cs typeface="Times New Roman" panose="02020603050405020304" pitchFamily="18" charset="0"/>
              </a:rPr>
              <a:t>Enrolment and Tripartite Agreement</a:t>
            </a:r>
            <a:r>
              <a:rPr lang="en-GB" sz="2400" b="1" dirty="0">
                <a:solidFill>
                  <a:schemeClr val="tx1"/>
                </a:solidFill>
                <a:latin typeface="Times New Roman" panose="02020603050405020304" pitchFamily="18" charset="0"/>
                <a:cs typeface="Times New Roman" panose="02020603050405020304" pitchFamily="18" charset="0"/>
              </a:rPr>
              <a:t>	</a:t>
            </a:r>
          </a:p>
        </p:txBody>
      </p:sp>
      <p:sp>
        <p:nvSpPr>
          <p:cNvPr id="24" name="TextBox 23">
            <a:extLst>
              <a:ext uri="{FF2B5EF4-FFF2-40B4-BE49-F238E27FC236}">
                <a16:creationId xmlns:a16="http://schemas.microsoft.com/office/drawing/2014/main" id="{5E694CB3-3C56-6703-1391-F17801C969C6}"/>
              </a:ext>
            </a:extLst>
          </p:cNvPr>
          <p:cNvSpPr txBox="1"/>
          <p:nvPr/>
        </p:nvSpPr>
        <p:spPr>
          <a:xfrm>
            <a:off x="3879273" y="4823032"/>
            <a:ext cx="4064000" cy="1169551"/>
          </a:xfrm>
          <a:prstGeom prst="rect">
            <a:avLst/>
          </a:prstGeom>
          <a:noFill/>
        </p:spPr>
        <p:txBody>
          <a:bodyPr wrap="square">
            <a:spAutoFit/>
          </a:bodyPr>
          <a:lstStyle/>
          <a:p>
            <a:pPr marL="171450" indent="-171450">
              <a:buFont typeface="Arial" panose="020B0604020202020204" pitchFamily="34" charset="0"/>
              <a:buChar char="•"/>
            </a:pPr>
            <a:r>
              <a:rPr lang="en-GB" sz="1400" dirty="0">
                <a:latin typeface="Times New Roman" panose="02020603050405020304" pitchFamily="18" charset="0"/>
                <a:cs typeface="Times New Roman" panose="02020603050405020304" pitchFamily="18" charset="0"/>
              </a:rPr>
              <a:t> Admission in course and Enrolment via NATS2.0 Portal</a:t>
            </a:r>
          </a:p>
          <a:p>
            <a:pPr marL="171450" indent="-171450">
              <a:buFont typeface="Arial" panose="020B0604020202020204" pitchFamily="34" charset="0"/>
              <a:buChar char="•"/>
            </a:pPr>
            <a:r>
              <a:rPr lang="en-GB" sz="1400" dirty="0">
                <a:latin typeface="Times New Roman" panose="02020603050405020304" pitchFamily="18" charset="0"/>
                <a:cs typeface="Times New Roman" panose="02020603050405020304" pitchFamily="18" charset="0"/>
              </a:rPr>
              <a:t> Joining for apprenticeship training and  </a:t>
            </a:r>
            <a:r>
              <a:rPr lang="en-GB" sz="1400" b="1" dirty="0">
                <a:latin typeface="Times New Roman" panose="02020603050405020304" pitchFamily="18" charset="0"/>
                <a:cs typeface="Times New Roman" panose="02020603050405020304" pitchFamily="18" charset="0"/>
              </a:rPr>
              <a:t>Tripartite Agreement</a:t>
            </a:r>
            <a:r>
              <a:rPr lang="en-GB" sz="1400" dirty="0">
                <a:latin typeface="Times New Roman" panose="02020603050405020304" pitchFamily="18" charset="0"/>
                <a:cs typeface="Times New Roman" panose="02020603050405020304" pitchFamily="18" charset="0"/>
              </a:rPr>
              <a:t> ( Students, HEI’s and  Establishments) on commencement of apprenticeship</a:t>
            </a:r>
          </a:p>
        </p:txBody>
      </p:sp>
      <p:sp>
        <p:nvSpPr>
          <p:cNvPr id="25" name="TextBox 24">
            <a:extLst>
              <a:ext uri="{FF2B5EF4-FFF2-40B4-BE49-F238E27FC236}">
                <a16:creationId xmlns:a16="http://schemas.microsoft.com/office/drawing/2014/main" id="{00AAB041-80F6-289C-C0E8-0B6032A54DF8}"/>
              </a:ext>
            </a:extLst>
          </p:cNvPr>
          <p:cNvSpPr txBox="1"/>
          <p:nvPr/>
        </p:nvSpPr>
        <p:spPr>
          <a:xfrm>
            <a:off x="9006000" y="4984102"/>
            <a:ext cx="1283855" cy="1169551"/>
          </a:xfrm>
          <a:prstGeom prst="rect">
            <a:avLst/>
          </a:prstGeom>
          <a:noFill/>
        </p:spPr>
        <p:txBody>
          <a:bodyPr wrap="square">
            <a:spAutoFit/>
          </a:bodyPr>
          <a:lstStyle/>
          <a:p>
            <a:r>
              <a:rPr lang="en-GB" sz="1400" dirty="0">
                <a:latin typeface="Times New Roman" panose="02020603050405020304" pitchFamily="18" charset="0"/>
                <a:cs typeface="Times New Roman" panose="02020603050405020304" pitchFamily="18" charset="0"/>
              </a:rPr>
              <a:t>HEI</a:t>
            </a:r>
          </a:p>
          <a:p>
            <a:r>
              <a:rPr lang="en-GB" sz="1400" dirty="0">
                <a:solidFill>
                  <a:schemeClr val="tx1"/>
                </a:solidFill>
                <a:latin typeface="Times New Roman" panose="02020603050405020304" pitchFamily="18" charset="0"/>
                <a:cs typeface="Times New Roman" panose="02020603050405020304" pitchFamily="18" charset="0"/>
              </a:rPr>
              <a:t>Students</a:t>
            </a:r>
          </a:p>
          <a:p>
            <a:r>
              <a:rPr lang="en-GB" sz="1400" dirty="0">
                <a:latin typeface="Times New Roman" panose="02020603050405020304" pitchFamily="18" charset="0"/>
                <a:cs typeface="Times New Roman" panose="02020603050405020304" pitchFamily="18" charset="0"/>
              </a:rPr>
              <a:t>Establishment</a:t>
            </a:r>
            <a:endParaRPr lang="en-GB" sz="1400" dirty="0">
              <a:solidFill>
                <a:schemeClr val="tx1"/>
              </a:solidFill>
              <a:latin typeface="Times New Roman" panose="02020603050405020304" pitchFamily="18" charset="0"/>
              <a:cs typeface="Times New Roman" panose="02020603050405020304" pitchFamily="18" charset="0"/>
            </a:endParaRPr>
          </a:p>
          <a:p>
            <a:endParaRPr lang="en-GB" sz="1400" dirty="0">
              <a:latin typeface="Times New Roman" panose="02020603050405020304" pitchFamily="18" charset="0"/>
              <a:cs typeface="Times New Roman" panose="02020603050405020304" pitchFamily="18" charset="0"/>
            </a:endParaRPr>
          </a:p>
          <a:p>
            <a:endParaRPr lang="en-GB" sz="1400" dirty="0">
              <a:solidFill>
                <a:schemeClr val="tx1"/>
              </a:solidFill>
              <a:latin typeface="Times New Roman" panose="02020603050405020304" pitchFamily="18" charset="0"/>
              <a:cs typeface="Times New Roman" panose="02020603050405020304" pitchFamily="18" charset="0"/>
            </a:endParaRPr>
          </a:p>
        </p:txBody>
      </p:sp>
      <p:sp>
        <p:nvSpPr>
          <p:cNvPr id="33" name="TextBox 32">
            <a:extLst>
              <a:ext uri="{FF2B5EF4-FFF2-40B4-BE49-F238E27FC236}">
                <a16:creationId xmlns:a16="http://schemas.microsoft.com/office/drawing/2014/main" id="{E2D37E9E-2119-B42B-271D-3531589C629F}"/>
              </a:ext>
            </a:extLst>
          </p:cNvPr>
          <p:cNvSpPr txBox="1"/>
          <p:nvPr/>
        </p:nvSpPr>
        <p:spPr>
          <a:xfrm>
            <a:off x="709308" y="6001085"/>
            <a:ext cx="2440292" cy="461665"/>
          </a:xfrm>
          <a:prstGeom prst="rect">
            <a:avLst/>
          </a:prstGeom>
          <a:noFill/>
        </p:spPr>
        <p:txBody>
          <a:bodyPr wrap="square">
            <a:spAutoFit/>
          </a:bodyPr>
          <a:lstStyle/>
          <a:p>
            <a:r>
              <a:rPr lang="en-GB" sz="1600" b="1" dirty="0">
                <a:solidFill>
                  <a:schemeClr val="tx1"/>
                </a:solidFill>
                <a:latin typeface="Times New Roman" panose="02020603050405020304" pitchFamily="18" charset="0"/>
                <a:cs typeface="Times New Roman" panose="02020603050405020304" pitchFamily="18" charset="0"/>
              </a:rPr>
              <a:t>Post AEDP</a:t>
            </a:r>
            <a:r>
              <a:rPr lang="en-GB" sz="2400" b="1" dirty="0">
                <a:solidFill>
                  <a:schemeClr val="tx1"/>
                </a:solidFill>
                <a:latin typeface="Times New Roman" panose="02020603050405020304" pitchFamily="18" charset="0"/>
                <a:cs typeface="Times New Roman" panose="02020603050405020304" pitchFamily="18" charset="0"/>
              </a:rPr>
              <a:t>	</a:t>
            </a:r>
          </a:p>
        </p:txBody>
      </p:sp>
      <p:sp>
        <p:nvSpPr>
          <p:cNvPr id="34" name="TextBox 33">
            <a:extLst>
              <a:ext uri="{FF2B5EF4-FFF2-40B4-BE49-F238E27FC236}">
                <a16:creationId xmlns:a16="http://schemas.microsoft.com/office/drawing/2014/main" id="{72A3DE9B-D4FA-41B6-1FAE-DC434999E7F3}"/>
              </a:ext>
            </a:extLst>
          </p:cNvPr>
          <p:cNvSpPr txBox="1"/>
          <p:nvPr/>
        </p:nvSpPr>
        <p:spPr>
          <a:xfrm>
            <a:off x="3893129" y="6091214"/>
            <a:ext cx="4064000" cy="523220"/>
          </a:xfrm>
          <a:prstGeom prst="rect">
            <a:avLst/>
          </a:prstGeom>
          <a:noFill/>
        </p:spPr>
        <p:txBody>
          <a:bodyPr wrap="square">
            <a:spAutoFit/>
          </a:bodyPr>
          <a:lstStyle/>
          <a:p>
            <a:pPr marL="171450" indent="-171450">
              <a:buFont typeface="Arial" panose="020B0604020202020204" pitchFamily="34" charset="0"/>
              <a:buChar char="•"/>
            </a:pPr>
            <a:r>
              <a:rPr lang="en-GB" sz="1400" dirty="0">
                <a:latin typeface="Times New Roman" panose="02020603050405020304" pitchFamily="18" charset="0"/>
                <a:cs typeface="Times New Roman" panose="02020603050405020304" pitchFamily="18" charset="0"/>
              </a:rPr>
              <a:t>Track outcomes of graduates for at least one year post completion</a:t>
            </a:r>
          </a:p>
        </p:txBody>
      </p:sp>
      <p:sp>
        <p:nvSpPr>
          <p:cNvPr id="35" name="TextBox 34">
            <a:extLst>
              <a:ext uri="{FF2B5EF4-FFF2-40B4-BE49-F238E27FC236}">
                <a16:creationId xmlns:a16="http://schemas.microsoft.com/office/drawing/2014/main" id="{95BD2867-D817-9E5C-7152-33E9B16B3C43}"/>
              </a:ext>
            </a:extLst>
          </p:cNvPr>
          <p:cNvSpPr txBox="1"/>
          <p:nvPr/>
        </p:nvSpPr>
        <p:spPr>
          <a:xfrm>
            <a:off x="9014689" y="6153653"/>
            <a:ext cx="1283855" cy="307777"/>
          </a:xfrm>
          <a:prstGeom prst="rect">
            <a:avLst/>
          </a:prstGeom>
          <a:noFill/>
        </p:spPr>
        <p:txBody>
          <a:bodyPr wrap="square">
            <a:spAutoFit/>
          </a:bodyPr>
          <a:lstStyle/>
          <a:p>
            <a:r>
              <a:rPr lang="en-GB" sz="1400" dirty="0">
                <a:latin typeface="Times New Roman" panose="02020603050405020304" pitchFamily="18" charset="0"/>
                <a:cs typeface="Times New Roman" panose="02020603050405020304" pitchFamily="18" charset="0"/>
              </a:rPr>
              <a:t>HEI</a:t>
            </a:r>
            <a:endParaRPr lang="en-GB" sz="1400" dirty="0">
              <a:solidFill>
                <a:schemeClr val="tx1"/>
              </a:solidFill>
              <a:latin typeface="Times New Roman" panose="02020603050405020304" pitchFamily="18" charset="0"/>
              <a:cs typeface="Times New Roman" panose="02020603050405020304" pitchFamily="18" charset="0"/>
            </a:endParaRPr>
          </a:p>
        </p:txBody>
      </p:sp>
      <p:cxnSp>
        <p:nvCxnSpPr>
          <p:cNvPr id="37" name="Straight Connector 36">
            <a:extLst>
              <a:ext uri="{FF2B5EF4-FFF2-40B4-BE49-F238E27FC236}">
                <a16:creationId xmlns:a16="http://schemas.microsoft.com/office/drawing/2014/main" id="{AC2FBF0E-FCFF-1321-C33E-164BF949BDC1}"/>
              </a:ext>
            </a:extLst>
          </p:cNvPr>
          <p:cNvCxnSpPr>
            <a:cxnSpLocks/>
          </p:cNvCxnSpPr>
          <p:nvPr/>
        </p:nvCxnSpPr>
        <p:spPr>
          <a:xfrm flipV="1">
            <a:off x="469165" y="2096193"/>
            <a:ext cx="10115708" cy="9698"/>
          </a:xfrm>
          <a:prstGeom prst="line">
            <a:avLst/>
          </a:prstGeom>
        </p:spPr>
        <p:style>
          <a:lnRef idx="2">
            <a:schemeClr val="accent1"/>
          </a:lnRef>
          <a:fillRef idx="0">
            <a:schemeClr val="accent1"/>
          </a:fillRef>
          <a:effectRef idx="1">
            <a:schemeClr val="accent1"/>
          </a:effectRef>
          <a:fontRef idx="minor">
            <a:schemeClr val="tx1"/>
          </a:fontRef>
        </p:style>
      </p:cxnSp>
      <p:cxnSp>
        <p:nvCxnSpPr>
          <p:cNvPr id="38" name="Straight Connector 37">
            <a:extLst>
              <a:ext uri="{FF2B5EF4-FFF2-40B4-BE49-F238E27FC236}">
                <a16:creationId xmlns:a16="http://schemas.microsoft.com/office/drawing/2014/main" id="{364813A1-44A2-4820-3377-0AE5F366CC83}"/>
              </a:ext>
            </a:extLst>
          </p:cNvPr>
          <p:cNvCxnSpPr>
            <a:cxnSpLocks/>
          </p:cNvCxnSpPr>
          <p:nvPr/>
        </p:nvCxnSpPr>
        <p:spPr>
          <a:xfrm>
            <a:off x="478398" y="2961273"/>
            <a:ext cx="1014342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39" name="Straight Connector 38">
            <a:extLst>
              <a:ext uri="{FF2B5EF4-FFF2-40B4-BE49-F238E27FC236}">
                <a16:creationId xmlns:a16="http://schemas.microsoft.com/office/drawing/2014/main" id="{4D4B0AC5-485D-DF4A-39EC-49A1689C1604}"/>
              </a:ext>
            </a:extLst>
          </p:cNvPr>
          <p:cNvCxnSpPr>
            <a:cxnSpLocks/>
          </p:cNvCxnSpPr>
          <p:nvPr/>
        </p:nvCxnSpPr>
        <p:spPr>
          <a:xfrm>
            <a:off x="515344" y="3930073"/>
            <a:ext cx="1014342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40" name="Straight Connector 39">
            <a:extLst>
              <a:ext uri="{FF2B5EF4-FFF2-40B4-BE49-F238E27FC236}">
                <a16:creationId xmlns:a16="http://schemas.microsoft.com/office/drawing/2014/main" id="{9EDD9060-4726-6310-B413-E2A59BE1501B}"/>
              </a:ext>
            </a:extLst>
          </p:cNvPr>
          <p:cNvCxnSpPr>
            <a:cxnSpLocks/>
          </p:cNvCxnSpPr>
          <p:nvPr/>
        </p:nvCxnSpPr>
        <p:spPr>
          <a:xfrm>
            <a:off x="547674" y="4724400"/>
            <a:ext cx="10115708"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41" name="Straight Connector 40">
            <a:extLst>
              <a:ext uri="{FF2B5EF4-FFF2-40B4-BE49-F238E27FC236}">
                <a16:creationId xmlns:a16="http://schemas.microsoft.com/office/drawing/2014/main" id="{B013C331-A924-56DF-9172-6076AF06B272}"/>
              </a:ext>
            </a:extLst>
          </p:cNvPr>
          <p:cNvCxnSpPr>
            <a:cxnSpLocks/>
          </p:cNvCxnSpPr>
          <p:nvPr/>
        </p:nvCxnSpPr>
        <p:spPr>
          <a:xfrm>
            <a:off x="547674" y="5992583"/>
            <a:ext cx="1011109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42" name="Straight Connector 41">
            <a:extLst>
              <a:ext uri="{FF2B5EF4-FFF2-40B4-BE49-F238E27FC236}">
                <a16:creationId xmlns:a16="http://schemas.microsoft.com/office/drawing/2014/main" id="{FDC87C20-F66B-807C-5DAD-3C956CCCFF05}"/>
              </a:ext>
            </a:extLst>
          </p:cNvPr>
          <p:cNvCxnSpPr>
            <a:cxnSpLocks/>
          </p:cNvCxnSpPr>
          <p:nvPr/>
        </p:nvCxnSpPr>
        <p:spPr>
          <a:xfrm>
            <a:off x="515344" y="1317146"/>
            <a:ext cx="10037199" cy="0"/>
          </a:xfrm>
          <a:prstGeom prst="line">
            <a:avLst/>
          </a:prstGeom>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6527CECF-FE01-16A5-5C91-244450167061}"/>
              </a:ext>
            </a:extLst>
          </p:cNvPr>
          <p:cNvSpPr txBox="1"/>
          <p:nvPr/>
        </p:nvSpPr>
        <p:spPr>
          <a:xfrm>
            <a:off x="621792" y="886968"/>
            <a:ext cx="10259568" cy="369332"/>
          </a:xfrm>
          <a:prstGeom prst="rect">
            <a:avLst/>
          </a:prstGeom>
          <a:noFill/>
        </p:spPr>
        <p:txBody>
          <a:bodyPr wrap="square" rtlCol="0">
            <a:spAutoFit/>
          </a:bodyPr>
          <a:lstStyle/>
          <a:p>
            <a:r>
              <a:rPr lang="en-US" b="1" dirty="0">
                <a:solidFill>
                  <a:schemeClr val="tx2">
                    <a:lumMod val="75000"/>
                    <a:lumOff val="25000"/>
                  </a:schemeClr>
                </a:solidFill>
                <a:latin typeface="Times New Roman" panose="02020603050405020304" pitchFamily="18" charset="0"/>
                <a:cs typeface="Times New Roman" panose="02020603050405020304" pitchFamily="18" charset="0"/>
              </a:rPr>
              <a:t>  Process Steps			Description 			            Responsible Entity</a:t>
            </a:r>
          </a:p>
        </p:txBody>
      </p:sp>
    </p:spTree>
    <p:extLst>
      <p:ext uri="{BB962C8B-B14F-4D97-AF65-F5344CB8AC3E}">
        <p14:creationId xmlns:p14="http://schemas.microsoft.com/office/powerpoint/2010/main" val="17533909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5">
            <a:extLst>
              <a:ext uri="{FF2B5EF4-FFF2-40B4-BE49-F238E27FC236}">
                <a16:creationId xmlns:a16="http://schemas.microsoft.com/office/drawing/2014/main" id="{781D9F6A-E0BB-3CA2-BEBB-C8BE976AB3F7}"/>
              </a:ext>
            </a:extLst>
          </p:cNvPr>
          <p:cNvSpPr txBox="1">
            <a:spLocks/>
          </p:cNvSpPr>
          <p:nvPr/>
        </p:nvSpPr>
        <p:spPr>
          <a:xfrm>
            <a:off x="424243" y="1949410"/>
            <a:ext cx="1800543" cy="76608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1800" b="1" dirty="0">
                <a:solidFill>
                  <a:schemeClr val="tx2">
                    <a:lumMod val="75000"/>
                    <a:lumOff val="25000"/>
                  </a:schemeClr>
                </a:solidFill>
                <a:latin typeface="Times New Roman" panose="02020603050405020304" pitchFamily="18" charset="0"/>
                <a:cs typeface="Times New Roman" panose="02020603050405020304" pitchFamily="18" charset="0"/>
              </a:rPr>
              <a:t>Training at Workplace</a:t>
            </a:r>
          </a:p>
        </p:txBody>
      </p:sp>
      <p:sp>
        <p:nvSpPr>
          <p:cNvPr id="5" name="Text Placeholder 26">
            <a:extLst>
              <a:ext uri="{FF2B5EF4-FFF2-40B4-BE49-F238E27FC236}">
                <a16:creationId xmlns:a16="http://schemas.microsoft.com/office/drawing/2014/main" id="{C5AB4571-581B-D94B-5E53-851865CBB52F}"/>
              </a:ext>
            </a:extLst>
          </p:cNvPr>
          <p:cNvSpPr txBox="1">
            <a:spLocks/>
          </p:cNvSpPr>
          <p:nvPr/>
        </p:nvSpPr>
        <p:spPr>
          <a:xfrm>
            <a:off x="2437509" y="1932128"/>
            <a:ext cx="1800543" cy="141577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b="1" dirty="0">
                <a:solidFill>
                  <a:schemeClr val="tx2">
                    <a:lumMod val="75000"/>
                    <a:lumOff val="25000"/>
                  </a:schemeClr>
                </a:solidFill>
                <a:latin typeface="Times New Roman" panose="02020603050405020304" pitchFamily="18" charset="0"/>
                <a:cs typeface="Times New Roman" panose="02020603050405020304" pitchFamily="18" charset="0"/>
              </a:rPr>
              <a:t>Formal Agreement</a:t>
            </a:r>
            <a:endParaRPr lang="en-GB" sz="1800" b="1" dirty="0">
              <a:solidFill>
                <a:schemeClr val="tx2">
                  <a:lumMod val="75000"/>
                  <a:lumOff val="25000"/>
                </a:schemeClr>
              </a:solidFill>
              <a:latin typeface="Times New Roman" panose="02020603050405020304" pitchFamily="18" charset="0"/>
              <a:cs typeface="Times New Roman" panose="02020603050405020304" pitchFamily="18" charset="0"/>
            </a:endParaRPr>
          </a:p>
        </p:txBody>
      </p:sp>
      <p:sp>
        <p:nvSpPr>
          <p:cNvPr id="6" name="Content Placeholder 14">
            <a:extLst>
              <a:ext uri="{FF2B5EF4-FFF2-40B4-BE49-F238E27FC236}">
                <a16:creationId xmlns:a16="http://schemas.microsoft.com/office/drawing/2014/main" id="{F8089F99-22C8-535C-E870-283C20B17175}"/>
              </a:ext>
            </a:extLst>
          </p:cNvPr>
          <p:cNvSpPr txBox="1">
            <a:spLocks/>
          </p:cNvSpPr>
          <p:nvPr/>
        </p:nvSpPr>
        <p:spPr>
          <a:xfrm>
            <a:off x="2326433" y="3488436"/>
            <a:ext cx="1796733" cy="244310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dirty="0"/>
          </a:p>
        </p:txBody>
      </p:sp>
      <p:sp>
        <p:nvSpPr>
          <p:cNvPr id="7" name="Text Placeholder 27">
            <a:extLst>
              <a:ext uri="{FF2B5EF4-FFF2-40B4-BE49-F238E27FC236}">
                <a16:creationId xmlns:a16="http://schemas.microsoft.com/office/drawing/2014/main" id="{E158973E-C31D-C36D-93D5-671E9E1951BF}"/>
              </a:ext>
            </a:extLst>
          </p:cNvPr>
          <p:cNvSpPr txBox="1">
            <a:spLocks/>
          </p:cNvSpPr>
          <p:nvPr/>
        </p:nvSpPr>
        <p:spPr>
          <a:xfrm>
            <a:off x="4249006" y="1949410"/>
            <a:ext cx="1800543" cy="62753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1800" b="1" dirty="0">
                <a:latin typeface="Times New Roman" panose="02020603050405020304" pitchFamily="18" charset="0"/>
                <a:cs typeface="Times New Roman" panose="02020603050405020304" pitchFamily="18" charset="0"/>
              </a:rPr>
              <a:t>     </a:t>
            </a:r>
            <a:r>
              <a:rPr lang="en-GB" sz="1800" b="1" dirty="0">
                <a:solidFill>
                  <a:schemeClr val="tx2">
                    <a:lumMod val="75000"/>
                    <a:lumOff val="25000"/>
                  </a:schemeClr>
                </a:solidFill>
                <a:latin typeface="Times New Roman" panose="02020603050405020304" pitchFamily="18" charset="0"/>
                <a:cs typeface="Times New Roman" panose="02020603050405020304" pitchFamily="18" charset="0"/>
              </a:rPr>
              <a:t>No of Seats</a:t>
            </a:r>
          </a:p>
        </p:txBody>
      </p:sp>
      <p:sp>
        <p:nvSpPr>
          <p:cNvPr id="8" name="Content Placeholder 15">
            <a:extLst>
              <a:ext uri="{FF2B5EF4-FFF2-40B4-BE49-F238E27FC236}">
                <a16:creationId xmlns:a16="http://schemas.microsoft.com/office/drawing/2014/main" id="{51F7AAED-901A-75DC-D2FD-F020A2637FE0}"/>
              </a:ext>
            </a:extLst>
          </p:cNvPr>
          <p:cNvSpPr txBox="1">
            <a:spLocks/>
          </p:cNvSpPr>
          <p:nvPr/>
        </p:nvSpPr>
        <p:spPr>
          <a:xfrm>
            <a:off x="4536416" y="3023613"/>
            <a:ext cx="2096594" cy="244310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dirty="0">
                <a:latin typeface="Times New Roman" panose="02020603050405020304" pitchFamily="18" charset="0"/>
                <a:cs typeface="Times New Roman" panose="02020603050405020304" pitchFamily="18" charset="0"/>
              </a:rPr>
              <a:t>The HEIs may plan the number of seats for apprenticeship based on the facilities and infrastructure available and the formal agreement with the industry/establishment. </a:t>
            </a:r>
          </a:p>
          <a:p>
            <a:pPr marL="914400" lvl="2" indent="0">
              <a:buNone/>
            </a:pPr>
            <a:endParaRPr lang="en-GB" dirty="0"/>
          </a:p>
        </p:txBody>
      </p:sp>
      <p:sp>
        <p:nvSpPr>
          <p:cNvPr id="9" name="Text Placeholder 28">
            <a:extLst>
              <a:ext uri="{FF2B5EF4-FFF2-40B4-BE49-F238E27FC236}">
                <a16:creationId xmlns:a16="http://schemas.microsoft.com/office/drawing/2014/main" id="{55219B01-C0AA-6D93-4139-1E271687C35A}"/>
              </a:ext>
            </a:extLst>
          </p:cNvPr>
          <p:cNvSpPr txBox="1">
            <a:spLocks/>
          </p:cNvSpPr>
          <p:nvPr/>
        </p:nvSpPr>
        <p:spPr>
          <a:xfrm>
            <a:off x="6758100" y="1949410"/>
            <a:ext cx="1461467" cy="141577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1800" b="1" dirty="0">
                <a:solidFill>
                  <a:schemeClr val="tx2">
                    <a:lumMod val="75000"/>
                    <a:lumOff val="25000"/>
                  </a:schemeClr>
                </a:solidFill>
                <a:latin typeface="Times New Roman" panose="02020603050405020304" pitchFamily="18" charset="0"/>
                <a:cs typeface="Times New Roman" panose="02020603050405020304" pitchFamily="18" charset="0"/>
              </a:rPr>
              <a:t>Degree/</a:t>
            </a:r>
          </a:p>
          <a:p>
            <a:pPr marL="0" indent="0">
              <a:buNone/>
            </a:pPr>
            <a:r>
              <a:rPr lang="en-GB" sz="1800" b="1" dirty="0">
                <a:solidFill>
                  <a:schemeClr val="tx2">
                    <a:lumMod val="75000"/>
                    <a:lumOff val="25000"/>
                  </a:schemeClr>
                </a:solidFill>
                <a:latin typeface="Times New Roman" panose="02020603050405020304" pitchFamily="18" charset="0"/>
                <a:cs typeface="Times New Roman" panose="02020603050405020304" pitchFamily="18" charset="0"/>
              </a:rPr>
              <a:t>Marksheet</a:t>
            </a:r>
          </a:p>
        </p:txBody>
      </p:sp>
      <p:sp>
        <p:nvSpPr>
          <p:cNvPr id="10" name="Content Placeholder 3">
            <a:extLst>
              <a:ext uri="{FF2B5EF4-FFF2-40B4-BE49-F238E27FC236}">
                <a16:creationId xmlns:a16="http://schemas.microsoft.com/office/drawing/2014/main" id="{38020F1A-E2E4-DFC2-9B9A-AA07421559C6}"/>
              </a:ext>
            </a:extLst>
          </p:cNvPr>
          <p:cNvSpPr txBox="1">
            <a:spLocks/>
          </p:cNvSpPr>
          <p:nvPr/>
        </p:nvSpPr>
        <p:spPr>
          <a:xfrm>
            <a:off x="6874378" y="3014469"/>
            <a:ext cx="2096594" cy="244310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dirty="0">
                <a:latin typeface="Times New Roman" panose="02020603050405020304" pitchFamily="18" charset="0"/>
                <a:cs typeface="Times New Roman" panose="02020603050405020304" pitchFamily="18" charset="0"/>
              </a:rPr>
              <a:t>The AEDP shall use standard degree nomenclature as notified by UGC. The mark sheets/transcripts should mention the credits earned through apprenticeship training and the industry/establishment where the apprenticeship training was undertaken. </a:t>
            </a:r>
          </a:p>
          <a:p>
            <a:pPr marL="0" indent="0">
              <a:buNone/>
            </a:pPr>
            <a:endParaRPr lang="en-GB" dirty="0"/>
          </a:p>
        </p:txBody>
      </p:sp>
      <p:sp>
        <p:nvSpPr>
          <p:cNvPr id="11" name="Text Placeholder 29">
            <a:extLst>
              <a:ext uri="{FF2B5EF4-FFF2-40B4-BE49-F238E27FC236}">
                <a16:creationId xmlns:a16="http://schemas.microsoft.com/office/drawing/2014/main" id="{31403798-3086-D59B-DA0F-DCD636FCD59C}"/>
              </a:ext>
            </a:extLst>
          </p:cNvPr>
          <p:cNvSpPr txBox="1">
            <a:spLocks/>
          </p:cNvSpPr>
          <p:nvPr/>
        </p:nvSpPr>
        <p:spPr>
          <a:xfrm>
            <a:off x="9534961" y="1949410"/>
            <a:ext cx="1800543" cy="141577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b="1" dirty="0">
                <a:solidFill>
                  <a:schemeClr val="tx2">
                    <a:lumMod val="75000"/>
                    <a:lumOff val="25000"/>
                  </a:schemeClr>
                </a:solidFill>
                <a:latin typeface="Times New Roman" panose="02020603050405020304" pitchFamily="18" charset="0"/>
                <a:cs typeface="Times New Roman" panose="02020603050405020304" pitchFamily="18" charset="0"/>
              </a:rPr>
              <a:t>Multiple Entry-Multiple Exit</a:t>
            </a:r>
            <a:endParaRPr lang="en-GB" sz="1800" b="1" dirty="0">
              <a:solidFill>
                <a:schemeClr val="tx2">
                  <a:lumMod val="75000"/>
                  <a:lumOff val="25000"/>
                </a:schemeClr>
              </a:solidFill>
              <a:latin typeface="Times New Roman" panose="02020603050405020304" pitchFamily="18" charset="0"/>
              <a:cs typeface="Times New Roman" panose="02020603050405020304" pitchFamily="18" charset="0"/>
            </a:endParaRPr>
          </a:p>
        </p:txBody>
      </p:sp>
      <p:sp>
        <p:nvSpPr>
          <p:cNvPr id="16" name="Slide Number Placeholder 2">
            <a:extLst>
              <a:ext uri="{FF2B5EF4-FFF2-40B4-BE49-F238E27FC236}">
                <a16:creationId xmlns:a16="http://schemas.microsoft.com/office/drawing/2014/main" id="{359E77D6-7041-8D35-5CE4-9DD6E449537D}"/>
              </a:ext>
            </a:extLst>
          </p:cNvPr>
          <p:cNvSpPr txBox="1">
            <a:spLocks/>
          </p:cNvSpPr>
          <p:nvPr/>
        </p:nvSpPr>
        <p:spPr>
          <a:xfrm>
            <a:off x="11503818" y="6501384"/>
            <a:ext cx="298209" cy="161583"/>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E6AC032-1535-134B-A583-D5E1DDD0D167}" type="slidenum">
              <a:rPr lang="en-US" smtClean="0"/>
              <a:pPr/>
              <a:t>5</a:t>
            </a:fld>
            <a:endParaRPr lang="en-US" dirty="0"/>
          </a:p>
        </p:txBody>
      </p:sp>
      <p:sp>
        <p:nvSpPr>
          <p:cNvPr id="17" name="Content Placeholder 14">
            <a:extLst>
              <a:ext uri="{FF2B5EF4-FFF2-40B4-BE49-F238E27FC236}">
                <a16:creationId xmlns:a16="http://schemas.microsoft.com/office/drawing/2014/main" id="{3910D028-1C9F-5725-CC00-9D662A7A9C8E}"/>
              </a:ext>
            </a:extLst>
          </p:cNvPr>
          <p:cNvSpPr txBox="1">
            <a:spLocks/>
          </p:cNvSpPr>
          <p:nvPr/>
        </p:nvSpPr>
        <p:spPr>
          <a:xfrm>
            <a:off x="311775" y="2998907"/>
            <a:ext cx="1796733" cy="244310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dirty="0">
                <a:latin typeface="Times New Roman" panose="02020603050405020304" pitchFamily="18" charset="0"/>
                <a:cs typeface="Times New Roman" panose="02020603050405020304" pitchFamily="18" charset="0"/>
              </a:rPr>
              <a:t>Apprenticeship training shall be undertaken at the workplace in the identified discipline/trade.</a:t>
            </a:r>
          </a:p>
          <a:p>
            <a:pPr marL="0" indent="0">
              <a:buNone/>
            </a:pPr>
            <a:endParaRPr lang="en-GB" dirty="0"/>
          </a:p>
        </p:txBody>
      </p:sp>
      <p:sp>
        <p:nvSpPr>
          <p:cNvPr id="19" name="TextBox 18">
            <a:extLst>
              <a:ext uri="{FF2B5EF4-FFF2-40B4-BE49-F238E27FC236}">
                <a16:creationId xmlns:a16="http://schemas.microsoft.com/office/drawing/2014/main" id="{199CB616-5BA0-54CD-EFB0-05EEC588C6D0}"/>
              </a:ext>
            </a:extLst>
          </p:cNvPr>
          <p:cNvSpPr txBox="1"/>
          <p:nvPr/>
        </p:nvSpPr>
        <p:spPr>
          <a:xfrm>
            <a:off x="2224786" y="3014469"/>
            <a:ext cx="2138212" cy="2800767"/>
          </a:xfrm>
          <a:prstGeom prst="rect">
            <a:avLst/>
          </a:prstGeom>
          <a:noFill/>
        </p:spPr>
        <p:txBody>
          <a:bodyPr wrap="square">
            <a:spAutoFit/>
          </a:bodyPr>
          <a:lstStyle/>
          <a:p>
            <a:r>
              <a:rPr lang="en-US" sz="1600" dirty="0">
                <a:latin typeface="Times New Roman" panose="02020603050405020304" pitchFamily="18" charset="0"/>
                <a:cs typeface="Times New Roman" panose="02020603050405020304" pitchFamily="18" charset="0"/>
              </a:rPr>
              <a:t>The HEIs shall have a formal agreement with discipline specific industry/establishment to provide apprenticeship under AEDP. In case multiple industry/establishments are involved, then, separate agreements are required to be made. </a:t>
            </a:r>
          </a:p>
        </p:txBody>
      </p:sp>
      <p:sp>
        <p:nvSpPr>
          <p:cNvPr id="21" name="TextBox 20">
            <a:extLst>
              <a:ext uri="{FF2B5EF4-FFF2-40B4-BE49-F238E27FC236}">
                <a16:creationId xmlns:a16="http://schemas.microsoft.com/office/drawing/2014/main" id="{9FF4CD42-517C-18CE-79B9-3FB38EF60D8A}"/>
              </a:ext>
            </a:extLst>
          </p:cNvPr>
          <p:cNvSpPr txBox="1"/>
          <p:nvPr/>
        </p:nvSpPr>
        <p:spPr>
          <a:xfrm>
            <a:off x="9581003" y="3014469"/>
            <a:ext cx="1866876" cy="2062103"/>
          </a:xfrm>
          <a:prstGeom prst="rect">
            <a:avLst/>
          </a:prstGeom>
          <a:noFill/>
        </p:spPr>
        <p:txBody>
          <a:bodyPr wrap="square">
            <a:spAutoFit/>
          </a:bodyPr>
          <a:lstStyle/>
          <a:p>
            <a:r>
              <a:rPr lang="en-US" sz="1600" dirty="0">
                <a:latin typeface="Times New Roman" panose="02020603050405020304" pitchFamily="18" charset="0"/>
                <a:cs typeface="Times New Roman" panose="02020603050405020304" pitchFamily="18" charset="0"/>
              </a:rPr>
              <a:t>Based on the National Credit Framework (</a:t>
            </a:r>
            <a:r>
              <a:rPr lang="en-US" sz="1600" dirty="0" err="1">
                <a:latin typeface="Times New Roman" panose="02020603050405020304" pitchFamily="18" charset="0"/>
                <a:cs typeface="Times New Roman" panose="02020603050405020304" pitchFamily="18" charset="0"/>
              </a:rPr>
              <a:t>NCrF</a:t>
            </a:r>
            <a:r>
              <a:rPr lang="en-US" sz="1600" dirty="0">
                <a:latin typeface="Times New Roman" panose="02020603050405020304" pitchFamily="18" charset="0"/>
                <a:cs typeface="Times New Roman" panose="02020603050405020304" pitchFamily="18" charset="0"/>
              </a:rPr>
              <a:t>), provision for Multiple Entry-Multiple Exit should be enabled by the HEIs. </a:t>
            </a:r>
          </a:p>
        </p:txBody>
      </p:sp>
      <p:sp>
        <p:nvSpPr>
          <p:cNvPr id="22" name="TextBox 21">
            <a:extLst>
              <a:ext uri="{FF2B5EF4-FFF2-40B4-BE49-F238E27FC236}">
                <a16:creationId xmlns:a16="http://schemas.microsoft.com/office/drawing/2014/main" id="{48EAF67A-2A13-EE5D-DFC0-4F8BBA5DE2DB}"/>
              </a:ext>
            </a:extLst>
          </p:cNvPr>
          <p:cNvSpPr txBox="1"/>
          <p:nvPr/>
        </p:nvSpPr>
        <p:spPr>
          <a:xfrm>
            <a:off x="515344" y="282517"/>
            <a:ext cx="7848731" cy="461665"/>
          </a:xfrm>
          <a:prstGeom prst="rect">
            <a:avLst/>
          </a:prstGeom>
          <a:noFill/>
        </p:spPr>
        <p:txBody>
          <a:bodyPr wrap="square">
            <a:spAutoFit/>
          </a:bodyPr>
          <a:lstStyle/>
          <a:p>
            <a:r>
              <a:rPr lang="en-US" sz="2400" b="1" dirty="0">
                <a:solidFill>
                  <a:schemeClr val="tx2">
                    <a:lumMod val="90000"/>
                    <a:lumOff val="10000"/>
                  </a:schemeClr>
                </a:solidFill>
                <a:latin typeface="Times New Roman" panose="02020603050405020304" pitchFamily="18" charset="0"/>
                <a:cs typeface="Times New Roman" panose="02020603050405020304" pitchFamily="18" charset="0"/>
              </a:rPr>
              <a:t>Implementation of AEDP </a:t>
            </a:r>
          </a:p>
        </p:txBody>
      </p:sp>
    </p:spTree>
    <p:extLst>
      <p:ext uri="{BB962C8B-B14F-4D97-AF65-F5344CB8AC3E}">
        <p14:creationId xmlns:p14="http://schemas.microsoft.com/office/powerpoint/2010/main" val="22043701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206913-726D-6D82-E380-3125A1559E56}"/>
            </a:ext>
          </a:extLst>
        </p:cNvPr>
        <p:cNvGrpSpPr/>
        <p:nvPr/>
      </p:nvGrpSpPr>
      <p:grpSpPr>
        <a:xfrm>
          <a:off x="0" y="0"/>
          <a:ext cx="0" cy="0"/>
          <a:chOff x="0" y="0"/>
          <a:chExt cx="0" cy="0"/>
        </a:xfrm>
      </p:grpSpPr>
      <p:sp>
        <p:nvSpPr>
          <p:cNvPr id="3" name="Text Placeholder 25">
            <a:extLst>
              <a:ext uri="{FF2B5EF4-FFF2-40B4-BE49-F238E27FC236}">
                <a16:creationId xmlns:a16="http://schemas.microsoft.com/office/drawing/2014/main" id="{8178C3D2-2C39-4514-6D83-B3443CC3D0EE}"/>
              </a:ext>
            </a:extLst>
          </p:cNvPr>
          <p:cNvSpPr txBox="1">
            <a:spLocks/>
          </p:cNvSpPr>
          <p:nvPr/>
        </p:nvSpPr>
        <p:spPr>
          <a:xfrm>
            <a:off x="424243" y="1949410"/>
            <a:ext cx="1800543" cy="76608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b="1" dirty="0">
                <a:solidFill>
                  <a:schemeClr val="tx2">
                    <a:lumMod val="75000"/>
                    <a:lumOff val="25000"/>
                  </a:schemeClr>
                </a:solidFill>
                <a:latin typeface="Times New Roman" panose="02020603050405020304" pitchFamily="18" charset="0"/>
                <a:cs typeface="Times New Roman" panose="02020603050405020304" pitchFamily="18" charset="0"/>
              </a:rPr>
              <a:t>Flexibility</a:t>
            </a:r>
            <a:endParaRPr lang="en-GB" sz="1800" b="1" dirty="0">
              <a:solidFill>
                <a:schemeClr val="tx2">
                  <a:lumMod val="75000"/>
                  <a:lumOff val="25000"/>
                </a:schemeClr>
              </a:solidFill>
              <a:latin typeface="Times New Roman" panose="02020603050405020304" pitchFamily="18" charset="0"/>
              <a:cs typeface="Times New Roman" panose="02020603050405020304" pitchFamily="18" charset="0"/>
            </a:endParaRPr>
          </a:p>
        </p:txBody>
      </p:sp>
      <p:sp>
        <p:nvSpPr>
          <p:cNvPr id="5" name="Text Placeholder 26">
            <a:extLst>
              <a:ext uri="{FF2B5EF4-FFF2-40B4-BE49-F238E27FC236}">
                <a16:creationId xmlns:a16="http://schemas.microsoft.com/office/drawing/2014/main" id="{92FF2AF0-FDF2-BFB8-258B-EEEC3907BEEB}"/>
              </a:ext>
            </a:extLst>
          </p:cNvPr>
          <p:cNvSpPr txBox="1">
            <a:spLocks/>
          </p:cNvSpPr>
          <p:nvPr/>
        </p:nvSpPr>
        <p:spPr>
          <a:xfrm>
            <a:off x="2437509" y="1932128"/>
            <a:ext cx="1800543" cy="141577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b="1" dirty="0">
                <a:solidFill>
                  <a:schemeClr val="tx2">
                    <a:lumMod val="75000"/>
                    <a:lumOff val="25000"/>
                  </a:schemeClr>
                </a:solidFill>
                <a:latin typeface="Times New Roman" panose="02020603050405020304" pitchFamily="18" charset="0"/>
                <a:cs typeface="Times New Roman" panose="02020603050405020304" pitchFamily="18" charset="0"/>
              </a:rPr>
              <a:t>Spells of Apprenticeship</a:t>
            </a:r>
            <a:endParaRPr lang="en-GB" sz="1800" b="1" dirty="0">
              <a:solidFill>
                <a:schemeClr val="tx2">
                  <a:lumMod val="75000"/>
                  <a:lumOff val="25000"/>
                </a:schemeClr>
              </a:solidFill>
              <a:latin typeface="Times New Roman" panose="02020603050405020304" pitchFamily="18" charset="0"/>
              <a:cs typeface="Times New Roman" panose="02020603050405020304" pitchFamily="18" charset="0"/>
            </a:endParaRPr>
          </a:p>
        </p:txBody>
      </p:sp>
      <p:sp>
        <p:nvSpPr>
          <p:cNvPr id="6" name="Content Placeholder 14">
            <a:extLst>
              <a:ext uri="{FF2B5EF4-FFF2-40B4-BE49-F238E27FC236}">
                <a16:creationId xmlns:a16="http://schemas.microsoft.com/office/drawing/2014/main" id="{419E8309-7F13-37D4-4589-F4E5F6E541E7}"/>
              </a:ext>
            </a:extLst>
          </p:cNvPr>
          <p:cNvSpPr txBox="1">
            <a:spLocks/>
          </p:cNvSpPr>
          <p:nvPr/>
        </p:nvSpPr>
        <p:spPr>
          <a:xfrm>
            <a:off x="2326433" y="3488436"/>
            <a:ext cx="1796733" cy="244310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dirty="0"/>
          </a:p>
        </p:txBody>
      </p:sp>
      <p:sp>
        <p:nvSpPr>
          <p:cNvPr id="7" name="Text Placeholder 27">
            <a:extLst>
              <a:ext uri="{FF2B5EF4-FFF2-40B4-BE49-F238E27FC236}">
                <a16:creationId xmlns:a16="http://schemas.microsoft.com/office/drawing/2014/main" id="{132F66E6-29E4-5350-09F1-FD73250762FF}"/>
              </a:ext>
            </a:extLst>
          </p:cNvPr>
          <p:cNvSpPr txBox="1">
            <a:spLocks/>
          </p:cNvSpPr>
          <p:nvPr/>
        </p:nvSpPr>
        <p:spPr>
          <a:xfrm>
            <a:off x="4698471" y="1949410"/>
            <a:ext cx="2096594" cy="62753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1800" b="1" dirty="0">
                <a:latin typeface="Times New Roman" panose="02020603050405020304" pitchFamily="18" charset="0"/>
                <a:cs typeface="Times New Roman" panose="02020603050405020304" pitchFamily="18" charset="0"/>
              </a:rPr>
              <a:t> </a:t>
            </a:r>
            <a:r>
              <a:rPr lang="en-GB" sz="1800" b="1" dirty="0">
                <a:solidFill>
                  <a:schemeClr val="tx2">
                    <a:lumMod val="75000"/>
                    <a:lumOff val="25000"/>
                  </a:schemeClr>
                </a:solidFill>
                <a:latin typeface="Times New Roman" panose="02020603050405020304" pitchFamily="18" charset="0"/>
                <a:cs typeface="Times New Roman" panose="02020603050405020304" pitchFamily="18" charset="0"/>
              </a:rPr>
              <a:t>Industry Align             Curriculum</a:t>
            </a:r>
          </a:p>
        </p:txBody>
      </p:sp>
      <p:sp>
        <p:nvSpPr>
          <p:cNvPr id="8" name="Content Placeholder 15">
            <a:extLst>
              <a:ext uri="{FF2B5EF4-FFF2-40B4-BE49-F238E27FC236}">
                <a16:creationId xmlns:a16="http://schemas.microsoft.com/office/drawing/2014/main" id="{9EA0639E-FE9F-2470-EA76-997594E88636}"/>
              </a:ext>
            </a:extLst>
          </p:cNvPr>
          <p:cNvSpPr txBox="1">
            <a:spLocks/>
          </p:cNvSpPr>
          <p:nvPr/>
        </p:nvSpPr>
        <p:spPr>
          <a:xfrm>
            <a:off x="4698471" y="2892877"/>
            <a:ext cx="2096594" cy="244310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dirty="0">
                <a:latin typeface="Times New Roman" panose="02020603050405020304" pitchFamily="18" charset="0"/>
                <a:cs typeface="Times New Roman" panose="02020603050405020304" pitchFamily="18" charset="0"/>
              </a:rPr>
              <a:t>The HEIs shall design an appropriate curriculum in consultation with the industry/establishment and shall get the same approved by its statutory authorities. </a:t>
            </a:r>
          </a:p>
          <a:p>
            <a:pPr marL="0" indent="0">
              <a:buNone/>
            </a:pPr>
            <a:r>
              <a:rPr lang="en-US" sz="1600" dirty="0">
                <a:latin typeface="Times New Roman" panose="02020603050405020304" pitchFamily="18" charset="0"/>
                <a:cs typeface="Times New Roman" panose="02020603050405020304" pitchFamily="18" charset="0"/>
              </a:rPr>
              <a:t>Align with National Higher Education Qualifications Framework/ National Skill Qualification Framework </a:t>
            </a:r>
          </a:p>
          <a:p>
            <a:pPr marL="914400" lvl="2" indent="0">
              <a:buNone/>
            </a:pPr>
            <a:endParaRPr lang="en-GB" dirty="0"/>
          </a:p>
        </p:txBody>
      </p:sp>
      <p:sp>
        <p:nvSpPr>
          <p:cNvPr id="9" name="Text Placeholder 28">
            <a:extLst>
              <a:ext uri="{FF2B5EF4-FFF2-40B4-BE49-F238E27FC236}">
                <a16:creationId xmlns:a16="http://schemas.microsoft.com/office/drawing/2014/main" id="{E7DD4A6F-3A5F-6DDE-CCF0-D465C9F8047F}"/>
              </a:ext>
            </a:extLst>
          </p:cNvPr>
          <p:cNvSpPr txBox="1">
            <a:spLocks/>
          </p:cNvSpPr>
          <p:nvPr/>
        </p:nvSpPr>
        <p:spPr>
          <a:xfrm>
            <a:off x="7154658" y="1922238"/>
            <a:ext cx="1461467" cy="141577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1800" b="1" dirty="0">
                <a:solidFill>
                  <a:schemeClr val="tx2">
                    <a:lumMod val="75000"/>
                    <a:lumOff val="25000"/>
                  </a:schemeClr>
                </a:solidFill>
                <a:latin typeface="Times New Roman" panose="02020603050405020304" pitchFamily="18" charset="0"/>
                <a:cs typeface="Times New Roman" panose="02020603050405020304" pitchFamily="18" charset="0"/>
              </a:rPr>
              <a:t>Domain Alignment</a:t>
            </a:r>
          </a:p>
        </p:txBody>
      </p:sp>
      <p:sp>
        <p:nvSpPr>
          <p:cNvPr id="10" name="Content Placeholder 3">
            <a:extLst>
              <a:ext uri="{FF2B5EF4-FFF2-40B4-BE49-F238E27FC236}">
                <a16:creationId xmlns:a16="http://schemas.microsoft.com/office/drawing/2014/main" id="{59CF41FF-CA79-706C-F20D-35FB64C7F75E}"/>
              </a:ext>
            </a:extLst>
          </p:cNvPr>
          <p:cNvSpPr txBox="1">
            <a:spLocks/>
          </p:cNvSpPr>
          <p:nvPr/>
        </p:nvSpPr>
        <p:spPr>
          <a:xfrm>
            <a:off x="7062162" y="2894772"/>
            <a:ext cx="2096594" cy="244310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dirty="0">
                <a:latin typeface="Times New Roman" panose="02020603050405020304" pitchFamily="18" charset="0"/>
                <a:cs typeface="Times New Roman" panose="02020603050405020304" pitchFamily="18" charset="0"/>
              </a:rPr>
              <a:t>The area of the apprenticeship </a:t>
            </a:r>
            <a:r>
              <a:rPr lang="en-US" sz="1600" dirty="0" err="1">
                <a:latin typeface="Times New Roman" panose="02020603050405020304" pitchFamily="18" charset="0"/>
                <a:cs typeface="Times New Roman" panose="02020603050405020304" pitchFamily="18" charset="0"/>
              </a:rPr>
              <a:t>programme</a:t>
            </a:r>
            <a:r>
              <a:rPr lang="en-US" sz="1600" dirty="0">
                <a:latin typeface="Times New Roman" panose="02020603050405020304" pitchFamily="18" charset="0"/>
                <a:cs typeface="Times New Roman" panose="02020603050405020304" pitchFamily="18" charset="0"/>
              </a:rPr>
              <a:t> shall be align with the domain of the degree </a:t>
            </a:r>
            <a:r>
              <a:rPr lang="en-US" sz="1600" dirty="0" err="1">
                <a:latin typeface="Times New Roman" panose="02020603050405020304" pitchFamily="18" charset="0"/>
                <a:cs typeface="Times New Roman" panose="02020603050405020304" pitchFamily="18" charset="0"/>
              </a:rPr>
              <a:t>programme</a:t>
            </a:r>
            <a:r>
              <a:rPr lang="en-US" sz="1600" dirty="0">
                <a:latin typeface="Times New Roman" panose="02020603050405020304" pitchFamily="18" charset="0"/>
                <a:cs typeface="Times New Roman" panose="02020603050405020304" pitchFamily="18" charset="0"/>
              </a:rPr>
              <a:t>.</a:t>
            </a:r>
            <a:endParaRPr lang="en-GB" dirty="0">
              <a:latin typeface="Times New Roman" panose="02020603050405020304" pitchFamily="18" charset="0"/>
              <a:cs typeface="Times New Roman" panose="02020603050405020304" pitchFamily="18" charset="0"/>
            </a:endParaRPr>
          </a:p>
        </p:txBody>
      </p:sp>
      <p:sp>
        <p:nvSpPr>
          <p:cNvPr id="11" name="Text Placeholder 29">
            <a:extLst>
              <a:ext uri="{FF2B5EF4-FFF2-40B4-BE49-F238E27FC236}">
                <a16:creationId xmlns:a16="http://schemas.microsoft.com/office/drawing/2014/main" id="{6F2186FB-0645-8915-C7A6-5DC7E8F25EDC}"/>
              </a:ext>
            </a:extLst>
          </p:cNvPr>
          <p:cNvSpPr txBox="1">
            <a:spLocks/>
          </p:cNvSpPr>
          <p:nvPr/>
        </p:nvSpPr>
        <p:spPr>
          <a:xfrm>
            <a:off x="9534961" y="1949410"/>
            <a:ext cx="1800543" cy="141577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b="1" dirty="0">
                <a:solidFill>
                  <a:schemeClr val="tx2">
                    <a:lumMod val="75000"/>
                    <a:lumOff val="25000"/>
                  </a:schemeClr>
                </a:solidFill>
                <a:latin typeface="Times New Roman" panose="02020603050405020304" pitchFamily="18" charset="0"/>
                <a:cs typeface="Times New Roman" panose="02020603050405020304" pitchFamily="18" charset="0"/>
              </a:rPr>
              <a:t>Assessment strategy</a:t>
            </a:r>
            <a:endParaRPr lang="en-GB" sz="1800" b="1" dirty="0">
              <a:solidFill>
                <a:schemeClr val="tx2">
                  <a:lumMod val="75000"/>
                  <a:lumOff val="25000"/>
                </a:schemeClr>
              </a:solidFill>
              <a:latin typeface="Times New Roman" panose="02020603050405020304" pitchFamily="18" charset="0"/>
              <a:cs typeface="Times New Roman" panose="02020603050405020304" pitchFamily="18" charset="0"/>
            </a:endParaRPr>
          </a:p>
        </p:txBody>
      </p:sp>
      <p:sp>
        <p:nvSpPr>
          <p:cNvPr id="16" name="Slide Number Placeholder 2">
            <a:extLst>
              <a:ext uri="{FF2B5EF4-FFF2-40B4-BE49-F238E27FC236}">
                <a16:creationId xmlns:a16="http://schemas.microsoft.com/office/drawing/2014/main" id="{91374AF6-973D-67CA-0D61-E526BE44B880}"/>
              </a:ext>
            </a:extLst>
          </p:cNvPr>
          <p:cNvSpPr txBox="1">
            <a:spLocks/>
          </p:cNvSpPr>
          <p:nvPr/>
        </p:nvSpPr>
        <p:spPr>
          <a:xfrm>
            <a:off x="11503818" y="6501384"/>
            <a:ext cx="298209" cy="161583"/>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E6AC032-1535-134B-A583-D5E1DDD0D167}" type="slidenum">
              <a:rPr lang="en-US" smtClean="0"/>
              <a:pPr/>
              <a:t>6</a:t>
            </a:fld>
            <a:endParaRPr lang="en-US" dirty="0"/>
          </a:p>
        </p:txBody>
      </p:sp>
      <p:sp>
        <p:nvSpPr>
          <p:cNvPr id="17" name="Content Placeholder 14">
            <a:extLst>
              <a:ext uri="{FF2B5EF4-FFF2-40B4-BE49-F238E27FC236}">
                <a16:creationId xmlns:a16="http://schemas.microsoft.com/office/drawing/2014/main" id="{4DE15F31-2D4D-98DE-2B6F-52101CE56F5E}"/>
              </a:ext>
            </a:extLst>
          </p:cNvPr>
          <p:cNvSpPr txBox="1">
            <a:spLocks/>
          </p:cNvSpPr>
          <p:nvPr/>
        </p:nvSpPr>
        <p:spPr>
          <a:xfrm>
            <a:off x="340420" y="2892877"/>
            <a:ext cx="1884366" cy="28007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dirty="0">
                <a:latin typeface="Times New Roman" panose="02020603050405020304" pitchFamily="18" charset="0"/>
                <a:cs typeface="Times New Roman" panose="02020603050405020304" pitchFamily="18" charset="0"/>
              </a:rPr>
              <a:t>The HEIs shall have full flexibility to schedule apprenticeships within the </a:t>
            </a:r>
            <a:r>
              <a:rPr lang="en-US" sz="1600" dirty="0" err="1">
                <a:latin typeface="Times New Roman" panose="02020603050405020304" pitchFamily="18" charset="0"/>
                <a:cs typeface="Times New Roman" panose="02020603050405020304" pitchFamily="18" charset="0"/>
              </a:rPr>
              <a:t>programme</a:t>
            </a:r>
            <a:r>
              <a:rPr lang="en-US" sz="1600" dirty="0">
                <a:latin typeface="Times New Roman" panose="02020603050405020304" pitchFamily="18" charset="0"/>
                <a:cs typeface="Times New Roman" panose="02020603050405020304" pitchFamily="18" charset="0"/>
              </a:rPr>
              <a:t> duration. </a:t>
            </a:r>
          </a:p>
          <a:p>
            <a:pPr marL="0" indent="0">
              <a:buNone/>
            </a:pPr>
            <a:r>
              <a:rPr lang="en-US" sz="1600" dirty="0">
                <a:latin typeface="Times New Roman" panose="02020603050405020304" pitchFamily="18" charset="0"/>
                <a:cs typeface="Times New Roman" panose="02020603050405020304" pitchFamily="18" charset="0"/>
              </a:rPr>
              <a:t>Not in the first semester</a:t>
            </a:r>
          </a:p>
          <a:p>
            <a:pPr marL="0" indent="0">
              <a:buNone/>
            </a:pPr>
            <a:r>
              <a:rPr lang="en-US" sz="1600" dirty="0">
                <a:latin typeface="Times New Roman" panose="02020603050405020304" pitchFamily="18" charset="0"/>
                <a:cs typeface="Times New Roman" panose="02020603050405020304" pitchFamily="18" charset="0"/>
              </a:rPr>
              <a:t>Mandatory Last semester</a:t>
            </a:r>
            <a:endParaRPr lang="en-GB" dirty="0">
              <a:latin typeface="Times New Roman" panose="02020603050405020304" pitchFamily="18" charset="0"/>
              <a:cs typeface="Times New Roman" panose="02020603050405020304" pitchFamily="18" charset="0"/>
            </a:endParaRPr>
          </a:p>
        </p:txBody>
      </p:sp>
      <p:sp>
        <p:nvSpPr>
          <p:cNvPr id="19" name="TextBox 18">
            <a:extLst>
              <a:ext uri="{FF2B5EF4-FFF2-40B4-BE49-F238E27FC236}">
                <a16:creationId xmlns:a16="http://schemas.microsoft.com/office/drawing/2014/main" id="{93689959-D004-5AC1-77DC-5D4BC7D483B2}"/>
              </a:ext>
            </a:extLst>
          </p:cNvPr>
          <p:cNvSpPr txBox="1"/>
          <p:nvPr/>
        </p:nvSpPr>
        <p:spPr>
          <a:xfrm>
            <a:off x="2330050" y="2906919"/>
            <a:ext cx="2138212" cy="2800767"/>
          </a:xfrm>
          <a:prstGeom prst="rect">
            <a:avLst/>
          </a:prstGeom>
          <a:noFill/>
        </p:spPr>
        <p:txBody>
          <a:bodyPr wrap="square">
            <a:spAutoFit/>
          </a:bodyPr>
          <a:lstStyle/>
          <a:p>
            <a:r>
              <a:rPr lang="en-US" sz="1600" dirty="0">
                <a:latin typeface="Times New Roman" panose="02020603050405020304" pitchFamily="18" charset="0"/>
                <a:cs typeface="Times New Roman" panose="02020603050405020304" pitchFamily="18" charset="0"/>
              </a:rPr>
              <a:t>The spells of apprenticeship shall be scheduled either continuously or at intervals depending upon the requirement and practicality of the discipline concerned. The spell should be of at least one complete semester at a stretch</a:t>
            </a:r>
          </a:p>
        </p:txBody>
      </p:sp>
      <p:sp>
        <p:nvSpPr>
          <p:cNvPr id="21" name="TextBox 20">
            <a:extLst>
              <a:ext uri="{FF2B5EF4-FFF2-40B4-BE49-F238E27FC236}">
                <a16:creationId xmlns:a16="http://schemas.microsoft.com/office/drawing/2014/main" id="{7563E17A-9B8B-5E83-EB13-2993F4763613}"/>
              </a:ext>
            </a:extLst>
          </p:cNvPr>
          <p:cNvSpPr txBox="1"/>
          <p:nvPr/>
        </p:nvSpPr>
        <p:spPr>
          <a:xfrm>
            <a:off x="9275987" y="2877315"/>
            <a:ext cx="2435722" cy="3046988"/>
          </a:xfrm>
          <a:prstGeom prst="rect">
            <a:avLst/>
          </a:prstGeom>
          <a:noFill/>
        </p:spPr>
        <p:txBody>
          <a:bodyPr wrap="square">
            <a:spAutoFit/>
          </a:bodyPr>
          <a:lstStyle/>
          <a:p>
            <a:r>
              <a:rPr lang="en-US" sz="1600" dirty="0">
                <a:latin typeface="Times New Roman" panose="02020603050405020304" pitchFamily="18" charset="0"/>
                <a:cs typeface="Times New Roman" panose="02020603050405020304" pitchFamily="18" charset="0"/>
              </a:rPr>
              <a:t>The HEIs shall also ensure an appropriate assessment strategy for evaluating the defined learning outcomes of the apprenticeship </a:t>
            </a:r>
            <a:r>
              <a:rPr lang="en-US" sz="1600" dirty="0" err="1">
                <a:latin typeface="Times New Roman" panose="02020603050405020304" pitchFamily="18" charset="0"/>
                <a:cs typeface="Times New Roman" panose="02020603050405020304" pitchFamily="18" charset="0"/>
              </a:rPr>
              <a:t>programme</a:t>
            </a:r>
            <a:r>
              <a:rPr lang="en-US" sz="1600" dirty="0">
                <a:latin typeface="Times New Roman" panose="02020603050405020304" pitchFamily="18" charset="0"/>
                <a:cs typeface="Times New Roman" panose="02020603050405020304" pitchFamily="18" charset="0"/>
              </a:rPr>
              <a:t>, ensuring adherence with the broad learning outcomes as per the National Higher Education Qualifications Framework (NHEQF)/NSQF</a:t>
            </a:r>
          </a:p>
        </p:txBody>
      </p:sp>
      <p:sp>
        <p:nvSpPr>
          <p:cNvPr id="22" name="TextBox 21">
            <a:extLst>
              <a:ext uri="{FF2B5EF4-FFF2-40B4-BE49-F238E27FC236}">
                <a16:creationId xmlns:a16="http://schemas.microsoft.com/office/drawing/2014/main" id="{6F24B57C-F077-5471-8A65-51F5E29F3853}"/>
              </a:ext>
            </a:extLst>
          </p:cNvPr>
          <p:cNvSpPr txBox="1"/>
          <p:nvPr/>
        </p:nvSpPr>
        <p:spPr>
          <a:xfrm>
            <a:off x="515344" y="282517"/>
            <a:ext cx="7848731" cy="461665"/>
          </a:xfrm>
          <a:prstGeom prst="rect">
            <a:avLst/>
          </a:prstGeom>
          <a:noFill/>
        </p:spPr>
        <p:txBody>
          <a:bodyPr wrap="square">
            <a:spAutoFit/>
          </a:bodyPr>
          <a:lstStyle/>
          <a:p>
            <a:r>
              <a:rPr lang="en-US" sz="2400" b="1" dirty="0">
                <a:solidFill>
                  <a:schemeClr val="tx2">
                    <a:lumMod val="90000"/>
                    <a:lumOff val="10000"/>
                  </a:schemeClr>
                </a:solidFill>
                <a:latin typeface="Times New Roman" panose="02020603050405020304" pitchFamily="18" charset="0"/>
                <a:cs typeface="Times New Roman" panose="02020603050405020304" pitchFamily="18" charset="0"/>
              </a:rPr>
              <a:t>Implementation of AEDP </a:t>
            </a:r>
          </a:p>
        </p:txBody>
      </p:sp>
    </p:spTree>
    <p:extLst>
      <p:ext uri="{BB962C8B-B14F-4D97-AF65-F5344CB8AC3E}">
        <p14:creationId xmlns:p14="http://schemas.microsoft.com/office/powerpoint/2010/main" val="21076411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EA03427-60F3-49BD-7339-9BCFCEAB4F4B}"/>
              </a:ext>
            </a:extLst>
          </p:cNvPr>
          <p:cNvSpPr/>
          <p:nvPr/>
        </p:nvSpPr>
        <p:spPr>
          <a:xfrm>
            <a:off x="1321060" y="999357"/>
            <a:ext cx="3752491" cy="71943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600" b="1" dirty="0">
                <a:solidFill>
                  <a:schemeClr val="tx1"/>
                </a:solidFill>
                <a:latin typeface="Times New Roman" panose="02020603050405020304" pitchFamily="18" charset="0"/>
                <a:cs typeface="Times New Roman" panose="02020603050405020304" pitchFamily="18" charset="0"/>
              </a:rPr>
              <a:t>Institutions</a:t>
            </a:r>
          </a:p>
        </p:txBody>
      </p:sp>
      <p:sp>
        <p:nvSpPr>
          <p:cNvPr id="3" name="Rectangle 2">
            <a:extLst>
              <a:ext uri="{FF2B5EF4-FFF2-40B4-BE49-F238E27FC236}">
                <a16:creationId xmlns:a16="http://schemas.microsoft.com/office/drawing/2014/main" id="{3A523BFF-3F49-2376-1EEB-75D12C560696}"/>
              </a:ext>
            </a:extLst>
          </p:cNvPr>
          <p:cNvSpPr/>
          <p:nvPr/>
        </p:nvSpPr>
        <p:spPr>
          <a:xfrm>
            <a:off x="6863750" y="988020"/>
            <a:ext cx="3752491" cy="719433"/>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600" b="1" dirty="0">
                <a:solidFill>
                  <a:schemeClr val="tx1"/>
                </a:solidFill>
                <a:latin typeface="Times New Roman" panose="02020603050405020304" pitchFamily="18" charset="0"/>
                <a:cs typeface="Times New Roman" panose="02020603050405020304" pitchFamily="18" charset="0"/>
              </a:rPr>
              <a:t>Students</a:t>
            </a:r>
          </a:p>
        </p:txBody>
      </p:sp>
      <p:sp>
        <p:nvSpPr>
          <p:cNvPr id="4" name="Rectangle: Rounded Corners 3">
            <a:extLst>
              <a:ext uri="{FF2B5EF4-FFF2-40B4-BE49-F238E27FC236}">
                <a16:creationId xmlns:a16="http://schemas.microsoft.com/office/drawing/2014/main" id="{79F6FA3E-516E-FE7D-C8CA-CB706F90AF01}"/>
              </a:ext>
            </a:extLst>
          </p:cNvPr>
          <p:cNvSpPr/>
          <p:nvPr/>
        </p:nvSpPr>
        <p:spPr>
          <a:xfrm>
            <a:off x="7096664" y="4562501"/>
            <a:ext cx="3286664" cy="759125"/>
          </a:xfrm>
          <a:prstGeom prst="roundRect">
            <a:avLst/>
          </a:prstGeom>
          <a:solidFill>
            <a:schemeClr val="bg2">
              <a:lumMod val="90000"/>
            </a:schemeClr>
          </a:solidFill>
          <a:ln>
            <a:solidFill>
              <a:schemeClr val="tx2">
                <a:lumMod val="90000"/>
                <a:lumOff val="10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solidFill>
                  <a:schemeClr val="tx1"/>
                </a:solidFill>
                <a:latin typeface="Times New Roman" panose="02020603050405020304" pitchFamily="18" charset="0"/>
                <a:cs typeface="Times New Roman" panose="02020603050405020304" pitchFamily="18" charset="0"/>
              </a:rPr>
              <a:t>Enhanced Employment opportunities</a:t>
            </a:r>
          </a:p>
        </p:txBody>
      </p:sp>
      <p:sp>
        <p:nvSpPr>
          <p:cNvPr id="5" name="Rectangle: Rounded Corners 4">
            <a:extLst>
              <a:ext uri="{FF2B5EF4-FFF2-40B4-BE49-F238E27FC236}">
                <a16:creationId xmlns:a16="http://schemas.microsoft.com/office/drawing/2014/main" id="{B1C9664D-8E45-20A3-94F9-F2D6D52B973A}"/>
              </a:ext>
            </a:extLst>
          </p:cNvPr>
          <p:cNvSpPr/>
          <p:nvPr/>
        </p:nvSpPr>
        <p:spPr>
          <a:xfrm>
            <a:off x="1553973" y="2745462"/>
            <a:ext cx="3286664" cy="759125"/>
          </a:xfrm>
          <a:prstGeom prst="roundRect">
            <a:avLst/>
          </a:prstGeom>
          <a:solidFill>
            <a:schemeClr val="bg2">
              <a:lumMod val="90000"/>
            </a:schemeClr>
          </a:solidFill>
          <a:ln>
            <a:solidFill>
              <a:schemeClr val="tx2">
                <a:lumMod val="90000"/>
                <a:lumOff val="10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solidFill>
                  <a:schemeClr val="tx1"/>
                </a:solidFill>
                <a:latin typeface="Times New Roman" panose="02020603050405020304" pitchFamily="18" charset="0"/>
                <a:cs typeface="Times New Roman" panose="02020603050405020304" pitchFamily="18" charset="0"/>
              </a:rPr>
              <a:t>Industry-aligned curriculum</a:t>
            </a:r>
          </a:p>
          <a:p>
            <a:pPr algn="ctr"/>
            <a:endParaRPr lang="en-US" sz="1500" dirty="0">
              <a:solidFill>
                <a:schemeClr val="tx1"/>
              </a:solidFill>
              <a:latin typeface="Times New Roman" panose="02020603050405020304" pitchFamily="18" charset="0"/>
              <a:cs typeface="Times New Roman" panose="02020603050405020304" pitchFamily="18" charset="0"/>
            </a:endParaRPr>
          </a:p>
        </p:txBody>
      </p:sp>
      <p:sp>
        <p:nvSpPr>
          <p:cNvPr id="6" name="Rectangle: Rounded Corners 5">
            <a:extLst>
              <a:ext uri="{FF2B5EF4-FFF2-40B4-BE49-F238E27FC236}">
                <a16:creationId xmlns:a16="http://schemas.microsoft.com/office/drawing/2014/main" id="{247A7DC8-4EF6-D5AA-3CA8-A5CD85B56AA1}"/>
              </a:ext>
            </a:extLst>
          </p:cNvPr>
          <p:cNvSpPr/>
          <p:nvPr/>
        </p:nvSpPr>
        <p:spPr>
          <a:xfrm>
            <a:off x="1553973" y="3657117"/>
            <a:ext cx="3286664" cy="759125"/>
          </a:xfrm>
          <a:prstGeom prst="roundRect">
            <a:avLst/>
          </a:prstGeom>
          <a:solidFill>
            <a:schemeClr val="bg2">
              <a:lumMod val="90000"/>
            </a:schemeClr>
          </a:solidFill>
          <a:ln>
            <a:solidFill>
              <a:schemeClr val="tx2">
                <a:lumMod val="90000"/>
                <a:lumOff val="10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solidFill>
                  <a:schemeClr val="tx1"/>
                </a:solidFill>
                <a:latin typeface="Times New Roman" panose="02020603050405020304" pitchFamily="18" charset="0"/>
                <a:cs typeface="Times New Roman" panose="02020603050405020304" pitchFamily="18" charset="0"/>
              </a:rPr>
              <a:t>Enhances institutional credibility and branding</a:t>
            </a:r>
          </a:p>
        </p:txBody>
      </p:sp>
      <p:sp>
        <p:nvSpPr>
          <p:cNvPr id="7" name="Rectangle: Rounded Corners 6">
            <a:extLst>
              <a:ext uri="{FF2B5EF4-FFF2-40B4-BE49-F238E27FC236}">
                <a16:creationId xmlns:a16="http://schemas.microsoft.com/office/drawing/2014/main" id="{E9AD6D6A-DA8B-1F68-11C2-D2CDA79FC8DA}"/>
              </a:ext>
            </a:extLst>
          </p:cNvPr>
          <p:cNvSpPr/>
          <p:nvPr/>
        </p:nvSpPr>
        <p:spPr>
          <a:xfrm>
            <a:off x="1553973" y="4562501"/>
            <a:ext cx="3286664" cy="759125"/>
          </a:xfrm>
          <a:prstGeom prst="roundRect">
            <a:avLst/>
          </a:prstGeom>
          <a:solidFill>
            <a:schemeClr val="bg2">
              <a:lumMod val="90000"/>
            </a:schemeClr>
          </a:solidFill>
          <a:ln>
            <a:solidFill>
              <a:schemeClr val="tx2">
                <a:lumMod val="90000"/>
                <a:lumOff val="10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solidFill>
                  <a:schemeClr val="tx1"/>
                </a:solidFill>
                <a:latin typeface="Times New Roman" panose="02020603050405020304" pitchFamily="18" charset="0"/>
                <a:cs typeface="Times New Roman" panose="02020603050405020304" pitchFamily="18" charset="0"/>
              </a:rPr>
              <a:t>Improved Placement outcomes</a:t>
            </a:r>
          </a:p>
        </p:txBody>
      </p:sp>
      <p:sp>
        <p:nvSpPr>
          <p:cNvPr id="8" name="Rectangle: Rounded Corners 7">
            <a:extLst>
              <a:ext uri="{FF2B5EF4-FFF2-40B4-BE49-F238E27FC236}">
                <a16:creationId xmlns:a16="http://schemas.microsoft.com/office/drawing/2014/main" id="{6E3072F5-4053-CB27-DFE4-BFF874843900}"/>
              </a:ext>
            </a:extLst>
          </p:cNvPr>
          <p:cNvSpPr/>
          <p:nvPr/>
        </p:nvSpPr>
        <p:spPr>
          <a:xfrm>
            <a:off x="1553973" y="5473462"/>
            <a:ext cx="3286664" cy="759125"/>
          </a:xfrm>
          <a:prstGeom prst="roundRect">
            <a:avLst/>
          </a:prstGeom>
          <a:solidFill>
            <a:schemeClr val="bg2">
              <a:lumMod val="90000"/>
            </a:schemeClr>
          </a:solidFill>
          <a:ln>
            <a:solidFill>
              <a:schemeClr val="tx2">
                <a:lumMod val="90000"/>
                <a:lumOff val="10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solidFill>
                  <a:schemeClr val="tx1"/>
                </a:solidFill>
                <a:latin typeface="Times New Roman" panose="02020603050405020304" pitchFamily="18" charset="0"/>
                <a:cs typeface="Times New Roman" panose="02020603050405020304" pitchFamily="18" charset="0"/>
              </a:rPr>
              <a:t>Enhanced Teaching-Learning Process</a:t>
            </a:r>
          </a:p>
        </p:txBody>
      </p:sp>
      <p:sp>
        <p:nvSpPr>
          <p:cNvPr id="9" name="Rectangle: Rounded Corners 8">
            <a:extLst>
              <a:ext uri="{FF2B5EF4-FFF2-40B4-BE49-F238E27FC236}">
                <a16:creationId xmlns:a16="http://schemas.microsoft.com/office/drawing/2014/main" id="{3E8FD8EC-63E4-0CCB-30C4-4B04142EDD77}"/>
              </a:ext>
            </a:extLst>
          </p:cNvPr>
          <p:cNvSpPr/>
          <p:nvPr/>
        </p:nvSpPr>
        <p:spPr>
          <a:xfrm>
            <a:off x="7096664" y="1837659"/>
            <a:ext cx="3286664" cy="759125"/>
          </a:xfrm>
          <a:prstGeom prst="roundRect">
            <a:avLst/>
          </a:prstGeom>
          <a:solidFill>
            <a:schemeClr val="bg2">
              <a:lumMod val="90000"/>
            </a:schemeClr>
          </a:solidFill>
          <a:ln>
            <a:solidFill>
              <a:schemeClr val="tx2">
                <a:lumMod val="90000"/>
                <a:lumOff val="10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500" dirty="0">
                <a:solidFill>
                  <a:schemeClr val="tx1"/>
                </a:solidFill>
                <a:latin typeface="Times New Roman" panose="02020603050405020304" pitchFamily="18" charset="0"/>
                <a:cs typeface="Times New Roman" panose="02020603050405020304" pitchFamily="18" charset="0"/>
              </a:rPr>
              <a:t> </a:t>
            </a:r>
            <a:r>
              <a:rPr lang="en-US" sz="1400" dirty="0">
                <a:solidFill>
                  <a:schemeClr val="tx1"/>
                </a:solidFill>
                <a:latin typeface="Times New Roman" panose="02020603050405020304" pitchFamily="18" charset="0"/>
                <a:cs typeface="Times New Roman" panose="02020603050405020304" pitchFamily="18" charset="0"/>
              </a:rPr>
              <a:t>Industry Training with Stipend</a:t>
            </a:r>
          </a:p>
        </p:txBody>
      </p:sp>
      <p:sp>
        <p:nvSpPr>
          <p:cNvPr id="10" name="Rectangle: Rounded Corners 9">
            <a:extLst>
              <a:ext uri="{FF2B5EF4-FFF2-40B4-BE49-F238E27FC236}">
                <a16:creationId xmlns:a16="http://schemas.microsoft.com/office/drawing/2014/main" id="{551AC356-0213-63D9-661E-77AF33A29697}"/>
              </a:ext>
            </a:extLst>
          </p:cNvPr>
          <p:cNvSpPr/>
          <p:nvPr/>
        </p:nvSpPr>
        <p:spPr>
          <a:xfrm>
            <a:off x="7096664" y="2749861"/>
            <a:ext cx="3286664" cy="759125"/>
          </a:xfrm>
          <a:prstGeom prst="roundRect">
            <a:avLst/>
          </a:prstGeom>
          <a:solidFill>
            <a:schemeClr val="bg2">
              <a:lumMod val="90000"/>
            </a:schemeClr>
          </a:solidFill>
          <a:ln>
            <a:solidFill>
              <a:schemeClr val="tx2">
                <a:lumMod val="90000"/>
                <a:lumOff val="10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solidFill>
                  <a:schemeClr val="tx1"/>
                </a:solidFill>
                <a:latin typeface="Times New Roman" panose="02020603050405020304" pitchFamily="18" charset="0"/>
                <a:cs typeface="Times New Roman" panose="02020603050405020304" pitchFamily="18" charset="0"/>
              </a:rPr>
              <a:t>Practical Exposure &amp; Skill Development</a:t>
            </a:r>
          </a:p>
        </p:txBody>
      </p:sp>
      <p:sp>
        <p:nvSpPr>
          <p:cNvPr id="11" name="Rectangle: Rounded Corners 10">
            <a:extLst>
              <a:ext uri="{FF2B5EF4-FFF2-40B4-BE49-F238E27FC236}">
                <a16:creationId xmlns:a16="http://schemas.microsoft.com/office/drawing/2014/main" id="{6409A975-F28E-540B-2677-BA1F7AA66404}"/>
              </a:ext>
            </a:extLst>
          </p:cNvPr>
          <p:cNvSpPr/>
          <p:nvPr/>
        </p:nvSpPr>
        <p:spPr>
          <a:xfrm>
            <a:off x="7096664" y="3657117"/>
            <a:ext cx="3286664" cy="759125"/>
          </a:xfrm>
          <a:prstGeom prst="roundRect">
            <a:avLst/>
          </a:prstGeom>
          <a:solidFill>
            <a:schemeClr val="bg2">
              <a:lumMod val="90000"/>
            </a:schemeClr>
          </a:solidFill>
          <a:ln>
            <a:solidFill>
              <a:schemeClr val="tx2">
                <a:lumMod val="90000"/>
                <a:lumOff val="10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solidFill>
                  <a:schemeClr val="tx1"/>
                </a:solidFill>
                <a:latin typeface="Times New Roman" panose="02020603050405020304" pitchFamily="18" charset="0"/>
                <a:cs typeface="Times New Roman" panose="02020603050405020304" pitchFamily="18" charset="0"/>
              </a:rPr>
              <a:t>Improved Career Readiness</a:t>
            </a:r>
          </a:p>
        </p:txBody>
      </p:sp>
      <p:sp>
        <p:nvSpPr>
          <p:cNvPr id="12" name="Rectangle: Rounded Corners 11">
            <a:extLst>
              <a:ext uri="{FF2B5EF4-FFF2-40B4-BE49-F238E27FC236}">
                <a16:creationId xmlns:a16="http://schemas.microsoft.com/office/drawing/2014/main" id="{08783BF6-C6CB-31D4-DC2A-7C1BA539794D}"/>
              </a:ext>
            </a:extLst>
          </p:cNvPr>
          <p:cNvSpPr/>
          <p:nvPr/>
        </p:nvSpPr>
        <p:spPr>
          <a:xfrm>
            <a:off x="1553973" y="1833807"/>
            <a:ext cx="3286664" cy="759125"/>
          </a:xfrm>
          <a:prstGeom prst="roundRect">
            <a:avLst/>
          </a:prstGeom>
          <a:solidFill>
            <a:schemeClr val="bg2">
              <a:lumMod val="90000"/>
            </a:schemeClr>
          </a:solidFill>
          <a:ln>
            <a:solidFill>
              <a:schemeClr val="tx2">
                <a:lumMod val="90000"/>
                <a:lumOff val="10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solidFill>
                  <a:schemeClr val="tx1"/>
                </a:solidFill>
                <a:latin typeface="Times New Roman" panose="02020603050405020304" pitchFamily="18" charset="0"/>
                <a:cs typeface="Times New Roman" panose="02020603050405020304" pitchFamily="18" charset="0"/>
              </a:rPr>
              <a:t>Strengthened Industry Connect</a:t>
            </a:r>
          </a:p>
        </p:txBody>
      </p:sp>
      <p:sp>
        <p:nvSpPr>
          <p:cNvPr id="13" name="Rectangle: Rounded Corners 12">
            <a:extLst>
              <a:ext uri="{FF2B5EF4-FFF2-40B4-BE49-F238E27FC236}">
                <a16:creationId xmlns:a16="http://schemas.microsoft.com/office/drawing/2014/main" id="{C78BE0CF-58EE-343F-1744-AD48336CF96E}"/>
              </a:ext>
            </a:extLst>
          </p:cNvPr>
          <p:cNvSpPr/>
          <p:nvPr/>
        </p:nvSpPr>
        <p:spPr>
          <a:xfrm>
            <a:off x="7096664" y="5473461"/>
            <a:ext cx="3286664" cy="759125"/>
          </a:xfrm>
          <a:prstGeom prst="roundRect">
            <a:avLst/>
          </a:prstGeom>
          <a:solidFill>
            <a:schemeClr val="bg2">
              <a:lumMod val="90000"/>
            </a:schemeClr>
          </a:solidFill>
          <a:ln>
            <a:solidFill>
              <a:schemeClr val="tx2">
                <a:lumMod val="90000"/>
                <a:lumOff val="10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solidFill>
                  <a:schemeClr val="tx1"/>
                </a:solidFill>
                <a:latin typeface="Times New Roman" panose="02020603050405020304" pitchFamily="18" charset="0"/>
                <a:cs typeface="Times New Roman" panose="02020603050405020304" pitchFamily="18" charset="0"/>
              </a:rPr>
              <a:t>Seamless Transition to Workforce</a:t>
            </a:r>
          </a:p>
        </p:txBody>
      </p:sp>
      <p:sp>
        <p:nvSpPr>
          <p:cNvPr id="16" name="Rectangle 15">
            <a:extLst>
              <a:ext uri="{FF2B5EF4-FFF2-40B4-BE49-F238E27FC236}">
                <a16:creationId xmlns:a16="http://schemas.microsoft.com/office/drawing/2014/main" id="{B7D5158B-B193-E69B-8121-2598B65FD028}"/>
              </a:ext>
            </a:extLst>
          </p:cNvPr>
          <p:cNvSpPr/>
          <p:nvPr/>
        </p:nvSpPr>
        <p:spPr>
          <a:xfrm>
            <a:off x="904868" y="829750"/>
            <a:ext cx="4799980" cy="5721272"/>
          </a:xfrm>
          <a:prstGeom prst="rect">
            <a:avLst/>
          </a:prstGeom>
          <a:noFill/>
          <a:ln>
            <a:solidFill>
              <a:schemeClr val="tx2">
                <a:lumMod val="90000"/>
                <a:lumOff val="10000"/>
              </a:schemeClr>
            </a:solidFill>
            <a:prstDash val="dash"/>
          </a:ln>
        </p:spPr>
        <p:style>
          <a:lnRef idx="0">
            <a:schemeClr val="accent1"/>
          </a:lnRef>
          <a:fillRef idx="1">
            <a:schemeClr val="accent1"/>
          </a:fillRef>
          <a:effectRef idx="0">
            <a:schemeClr val="dk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a:ln>
                <a:noFill/>
              </a:ln>
              <a:solidFill>
                <a:srgbClr val="FFFFFF"/>
              </a:solidFill>
              <a:effectLst/>
              <a:uLnTx/>
              <a:uFillTx/>
              <a:latin typeface="Times New Roman" panose="02020603050405020304" pitchFamily="18" charset="0"/>
              <a:cs typeface="Times New Roman" panose="02020603050405020304" pitchFamily="18" charset="0"/>
            </a:endParaRPr>
          </a:p>
        </p:txBody>
      </p:sp>
      <p:sp>
        <p:nvSpPr>
          <p:cNvPr id="17" name="Rectangle 16">
            <a:extLst>
              <a:ext uri="{FF2B5EF4-FFF2-40B4-BE49-F238E27FC236}">
                <a16:creationId xmlns:a16="http://schemas.microsoft.com/office/drawing/2014/main" id="{DCA7F084-7EBD-851A-D253-1796F77A477F}"/>
              </a:ext>
            </a:extLst>
          </p:cNvPr>
          <p:cNvSpPr/>
          <p:nvPr/>
        </p:nvSpPr>
        <p:spPr>
          <a:xfrm>
            <a:off x="6317673" y="829750"/>
            <a:ext cx="4799980" cy="5721272"/>
          </a:xfrm>
          <a:prstGeom prst="rect">
            <a:avLst/>
          </a:prstGeom>
          <a:noFill/>
          <a:ln>
            <a:solidFill>
              <a:schemeClr val="tx2">
                <a:lumMod val="90000"/>
                <a:lumOff val="10000"/>
              </a:schemeClr>
            </a:solidFill>
            <a:prstDash val="dash"/>
          </a:ln>
        </p:spPr>
        <p:style>
          <a:lnRef idx="0">
            <a:schemeClr val="accent1"/>
          </a:lnRef>
          <a:fillRef idx="1">
            <a:schemeClr val="accent1"/>
          </a:fillRef>
          <a:effectRef idx="0">
            <a:schemeClr val="dk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a:ln>
                <a:noFill/>
              </a:ln>
              <a:solidFill>
                <a:srgbClr val="FFFFFF"/>
              </a:solidFill>
              <a:effectLst/>
              <a:uLnTx/>
              <a:uFillTx/>
              <a:latin typeface="Times New Roman" panose="02020603050405020304" pitchFamily="18" charset="0"/>
              <a:cs typeface="Times New Roman" panose="02020603050405020304" pitchFamily="18" charset="0"/>
            </a:endParaRPr>
          </a:p>
        </p:txBody>
      </p:sp>
      <p:sp>
        <p:nvSpPr>
          <p:cNvPr id="14" name="TextBox 13">
            <a:extLst>
              <a:ext uri="{FF2B5EF4-FFF2-40B4-BE49-F238E27FC236}">
                <a16:creationId xmlns:a16="http://schemas.microsoft.com/office/drawing/2014/main" id="{CE30FB5F-78D1-70DC-3410-954C394072B0}"/>
              </a:ext>
            </a:extLst>
          </p:cNvPr>
          <p:cNvSpPr txBox="1"/>
          <p:nvPr/>
        </p:nvSpPr>
        <p:spPr>
          <a:xfrm>
            <a:off x="515344" y="282517"/>
            <a:ext cx="7848731" cy="461665"/>
          </a:xfrm>
          <a:prstGeom prst="rect">
            <a:avLst/>
          </a:prstGeom>
          <a:noFill/>
        </p:spPr>
        <p:txBody>
          <a:bodyPr wrap="square">
            <a:spAutoFit/>
          </a:bodyPr>
          <a:lstStyle/>
          <a:p>
            <a:r>
              <a:rPr lang="en-US" sz="2400" b="1" dirty="0">
                <a:solidFill>
                  <a:schemeClr val="tx2">
                    <a:lumMod val="90000"/>
                    <a:lumOff val="10000"/>
                  </a:schemeClr>
                </a:solidFill>
                <a:latin typeface="Times New Roman" panose="02020603050405020304" pitchFamily="18" charset="0"/>
                <a:cs typeface="Times New Roman" panose="02020603050405020304" pitchFamily="18" charset="0"/>
              </a:rPr>
              <a:t>AEDP Benefits </a:t>
            </a:r>
          </a:p>
        </p:txBody>
      </p:sp>
    </p:spTree>
    <p:extLst>
      <p:ext uri="{BB962C8B-B14F-4D97-AF65-F5344CB8AC3E}">
        <p14:creationId xmlns:p14="http://schemas.microsoft.com/office/powerpoint/2010/main" val="34798657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050DF65-5BE2-7171-94B4-2EBAA7108906}"/>
              </a:ext>
            </a:extLst>
          </p:cNvPr>
          <p:cNvSpPr/>
          <p:nvPr/>
        </p:nvSpPr>
        <p:spPr>
          <a:xfrm>
            <a:off x="947214" y="1200150"/>
            <a:ext cx="2788541" cy="1628775"/>
          </a:xfrm>
          <a:prstGeom prst="rect">
            <a:avLst/>
          </a:prstGeom>
          <a:ln/>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B453D7F3-F1FC-6584-C367-F9193D3A9476}"/>
              </a:ext>
            </a:extLst>
          </p:cNvPr>
          <p:cNvSpPr/>
          <p:nvPr/>
        </p:nvSpPr>
        <p:spPr>
          <a:xfrm>
            <a:off x="815816" y="825453"/>
            <a:ext cx="10560367" cy="2416367"/>
          </a:xfrm>
          <a:prstGeom prst="rect">
            <a:avLst/>
          </a:prstGeom>
          <a:noFill/>
          <a:ln>
            <a:solidFill>
              <a:schemeClr val="accent1"/>
            </a:solidFill>
            <a:prstDash val="dash"/>
          </a:ln>
        </p:spPr>
        <p:style>
          <a:lnRef idx="0">
            <a:schemeClr val="accent1"/>
          </a:lnRef>
          <a:fillRef idx="1">
            <a:schemeClr val="accent1"/>
          </a:fillRef>
          <a:effectRef idx="0">
            <a:schemeClr val="dk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a:ln>
                <a:noFill/>
              </a:ln>
              <a:solidFill>
                <a:srgbClr val="FFFFFF"/>
              </a:solidFill>
              <a:effectLst/>
              <a:uLnTx/>
              <a:uFillTx/>
              <a:latin typeface="Times New Roman" panose="02020603050405020304" pitchFamily="18" charset="0"/>
              <a:cs typeface="Times New Roman" panose="02020603050405020304" pitchFamily="18" charset="0"/>
            </a:endParaRPr>
          </a:p>
        </p:txBody>
      </p:sp>
      <p:sp>
        <p:nvSpPr>
          <p:cNvPr id="4" name="Rectangle: Rounded Corners 3">
            <a:extLst>
              <a:ext uri="{FF2B5EF4-FFF2-40B4-BE49-F238E27FC236}">
                <a16:creationId xmlns:a16="http://schemas.microsoft.com/office/drawing/2014/main" id="{5F876745-3A65-7152-085F-8FF5BB6F1B8D}"/>
              </a:ext>
            </a:extLst>
          </p:cNvPr>
          <p:cNvSpPr/>
          <p:nvPr/>
        </p:nvSpPr>
        <p:spPr>
          <a:xfrm>
            <a:off x="3831053" y="1025090"/>
            <a:ext cx="7384726" cy="530545"/>
          </a:xfrm>
          <a:prstGeom prst="roundRect">
            <a:avLst/>
          </a:prstGeom>
          <a:ln/>
        </p:spPr>
        <p:style>
          <a:lnRef idx="2">
            <a:schemeClr val="accent1"/>
          </a:lnRef>
          <a:fillRef idx="1">
            <a:schemeClr val="lt1"/>
          </a:fillRef>
          <a:effectRef idx="0">
            <a:schemeClr val="accent1"/>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5" name="Rectangle: Rounded Corners 4">
            <a:extLst>
              <a:ext uri="{FF2B5EF4-FFF2-40B4-BE49-F238E27FC236}">
                <a16:creationId xmlns:a16="http://schemas.microsoft.com/office/drawing/2014/main" id="{3F7524B3-8B2D-13CA-4D77-B14B2137000E}"/>
              </a:ext>
            </a:extLst>
          </p:cNvPr>
          <p:cNvSpPr/>
          <p:nvPr/>
        </p:nvSpPr>
        <p:spPr>
          <a:xfrm>
            <a:off x="3832004" y="1750264"/>
            <a:ext cx="7384726" cy="529114"/>
          </a:xfrm>
          <a:prstGeom prst="roundRect">
            <a:avLst/>
          </a:prstGeom>
          <a:ln/>
        </p:spPr>
        <p:style>
          <a:lnRef idx="2">
            <a:schemeClr val="accent1"/>
          </a:lnRef>
          <a:fillRef idx="1">
            <a:schemeClr val="lt1"/>
          </a:fillRef>
          <a:effectRef idx="0">
            <a:schemeClr val="accent1"/>
          </a:effectRef>
          <a:fontRef idx="minor">
            <a:schemeClr val="dk1"/>
          </a:fontRef>
        </p:style>
        <p:txBody>
          <a:bodyPr rtlCol="0" anchor="ctr"/>
          <a:lstStyle/>
          <a:p>
            <a:pPr defTabSz="457200">
              <a:defRPr/>
            </a:pPr>
            <a:endParaRPr lang="en-US" sz="1600" dirty="0">
              <a:latin typeface="Times New Roman" panose="02020603050405020304" pitchFamily="18" charset="0"/>
              <a:cs typeface="Times New Roman" panose="02020603050405020304" pitchFamily="18" charset="0"/>
            </a:endParaRPr>
          </a:p>
          <a:p>
            <a:pPr defTabSz="457200">
              <a:defRPr/>
            </a:pPr>
            <a:r>
              <a:rPr lang="en-US" sz="1600" dirty="0">
                <a:latin typeface="Times New Roman" panose="02020603050405020304" pitchFamily="18" charset="0"/>
                <a:cs typeface="Times New Roman" panose="02020603050405020304" pitchFamily="18" charset="0"/>
              </a:rPr>
              <a:t>Establish formal collaboration by signing </a:t>
            </a:r>
            <a:r>
              <a:rPr lang="en-US" sz="1600" dirty="0" err="1">
                <a:latin typeface="Times New Roman" panose="02020603050405020304" pitchFamily="18" charset="0"/>
                <a:cs typeface="Times New Roman" panose="02020603050405020304" pitchFamily="18" charset="0"/>
              </a:rPr>
              <a:t>MoUs</a:t>
            </a:r>
            <a:r>
              <a:rPr lang="en-US" sz="1600" dirty="0">
                <a:latin typeface="Times New Roman" panose="02020603050405020304" pitchFamily="18" charset="0"/>
                <a:cs typeface="Times New Roman" panose="02020603050405020304" pitchFamily="18" charset="0"/>
              </a:rPr>
              <a:t> / Agreements / Letters of Confirmation with partner industries or establishments.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6" name="Rectangle 3">
            <a:extLst>
              <a:ext uri="{FF2B5EF4-FFF2-40B4-BE49-F238E27FC236}">
                <a16:creationId xmlns:a16="http://schemas.microsoft.com/office/drawing/2014/main" id="{44791810-CCAA-F477-5ADD-C696892AA12C}"/>
              </a:ext>
            </a:extLst>
          </p:cNvPr>
          <p:cNvSpPr>
            <a:spLocks noChangeArrowheads="1"/>
          </p:cNvSpPr>
          <p:nvPr/>
        </p:nvSpPr>
        <p:spPr bwMode="auto">
          <a:xfrm>
            <a:off x="3878111" y="1119195"/>
            <a:ext cx="652318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lang="en-US" sz="1600" dirty="0">
                <a:latin typeface="Times New Roman" panose="02020603050405020304" pitchFamily="18" charset="0"/>
                <a:cs typeface="Times New Roman" panose="02020603050405020304" pitchFamily="18" charset="0"/>
              </a:rPr>
              <a:t>Amend institutional bylaws, if required, to offer AEDP</a:t>
            </a:r>
            <a:endPar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00616D1A-10F9-8736-49E6-4CFF4F6A5A63}"/>
              </a:ext>
            </a:extLst>
          </p:cNvPr>
          <p:cNvSpPr/>
          <p:nvPr/>
        </p:nvSpPr>
        <p:spPr>
          <a:xfrm>
            <a:off x="947214" y="4024935"/>
            <a:ext cx="2741484" cy="1979038"/>
          </a:xfrm>
          <a:prstGeom prst="rect">
            <a:avLst/>
          </a:prstGeom>
          <a:ln/>
        </p:spPr>
        <p:style>
          <a:lnRef idx="1">
            <a:schemeClr val="accent4"/>
          </a:lnRef>
          <a:fillRef idx="2">
            <a:schemeClr val="accent4"/>
          </a:fillRef>
          <a:effectRef idx="1">
            <a:schemeClr val="accent4"/>
          </a:effectRef>
          <a:fontRef idx="minor">
            <a:schemeClr val="dk1"/>
          </a:fontRef>
        </p:style>
        <p:txBody>
          <a:bodyPr rtlCol="0" anchor="ctr"/>
          <a:lstStyle/>
          <a:p>
            <a:pPr lvl="0" eaLnBrk="0" fontAlgn="base" hangingPunct="0">
              <a:spcBef>
                <a:spcPct val="0"/>
              </a:spcBef>
              <a:spcAft>
                <a:spcPct val="0"/>
              </a:spcAft>
            </a:pPr>
            <a:r>
              <a:rPr lang="en-US" altLang="en-US">
                <a:solidFill>
                  <a:schemeClr val="tx1"/>
                </a:solidFill>
                <a:latin typeface="Arial" panose="020B0604020202020204" pitchFamily="34" charset="0"/>
              </a:rPr>
              <a:t>Programe Delivery &amp; Management</a:t>
            </a:r>
            <a:endParaRPr lang="en-US" altLang="en-US" dirty="0">
              <a:solidFill>
                <a:schemeClr val="tx1"/>
              </a:solidFill>
              <a:latin typeface="Times New Roman" panose="02020603050405020304" pitchFamily="18" charset="0"/>
              <a:cs typeface="Times New Roman" panose="02020603050405020304" pitchFamily="18" charset="0"/>
            </a:endParaRPr>
          </a:p>
        </p:txBody>
      </p:sp>
      <p:sp>
        <p:nvSpPr>
          <p:cNvPr id="8" name="Rectangle 7">
            <a:extLst>
              <a:ext uri="{FF2B5EF4-FFF2-40B4-BE49-F238E27FC236}">
                <a16:creationId xmlns:a16="http://schemas.microsoft.com/office/drawing/2014/main" id="{9B1BE19C-4E4E-9561-6B58-750DCC8B52C7}"/>
              </a:ext>
            </a:extLst>
          </p:cNvPr>
          <p:cNvSpPr/>
          <p:nvPr/>
        </p:nvSpPr>
        <p:spPr>
          <a:xfrm>
            <a:off x="815816" y="3616180"/>
            <a:ext cx="10560367" cy="2851295"/>
          </a:xfrm>
          <a:prstGeom prst="rect">
            <a:avLst/>
          </a:prstGeom>
          <a:noFill/>
          <a:ln>
            <a:solidFill>
              <a:schemeClr val="accent1"/>
            </a:solidFill>
            <a:prstDash val="dash"/>
          </a:ln>
        </p:spPr>
        <p:style>
          <a:lnRef idx="0">
            <a:schemeClr val="accent1"/>
          </a:lnRef>
          <a:fillRef idx="1">
            <a:schemeClr val="accent1"/>
          </a:fillRef>
          <a:effectRef idx="0">
            <a:schemeClr val="dk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a:ln>
                <a:noFill/>
              </a:ln>
              <a:solidFill>
                <a:srgbClr val="FFFFFF"/>
              </a:solidFill>
              <a:effectLst/>
              <a:uLnTx/>
              <a:uFillTx/>
              <a:latin typeface="Times New Roman" panose="02020603050405020304" pitchFamily="18" charset="0"/>
              <a:cs typeface="Times New Roman" panose="02020603050405020304" pitchFamily="18" charset="0"/>
            </a:endParaRPr>
          </a:p>
        </p:txBody>
      </p:sp>
      <p:sp>
        <p:nvSpPr>
          <p:cNvPr id="9" name="Rectangle: Rounded Corners 8">
            <a:extLst>
              <a:ext uri="{FF2B5EF4-FFF2-40B4-BE49-F238E27FC236}">
                <a16:creationId xmlns:a16="http://schemas.microsoft.com/office/drawing/2014/main" id="{17EE9936-EDB4-3AEC-6936-CFB40EFBE4F0}"/>
              </a:ext>
            </a:extLst>
          </p:cNvPr>
          <p:cNvSpPr/>
          <p:nvPr/>
        </p:nvSpPr>
        <p:spPr>
          <a:xfrm>
            <a:off x="3841447" y="3771900"/>
            <a:ext cx="7421389" cy="786619"/>
          </a:xfrm>
          <a:prstGeom prst="roundRect">
            <a:avLst/>
          </a:prstGeom>
          <a:ln/>
        </p:spPr>
        <p:style>
          <a:lnRef idx="2">
            <a:schemeClr val="accent1"/>
          </a:lnRef>
          <a:fillRef idx="1">
            <a:schemeClr val="lt1"/>
          </a:fillRef>
          <a:effectRef idx="0">
            <a:schemeClr val="accent1"/>
          </a:effectRef>
          <a:fontRef idx="minor">
            <a:schemeClr val="dk1"/>
          </a:fontRef>
        </p:style>
        <p:txBody>
          <a:bodyPr rtlCol="0" anchor="ctr"/>
          <a:lstStyle/>
          <a:p>
            <a:pPr defTabSz="457200">
              <a:defRPr/>
            </a:pPr>
            <a:r>
              <a:rPr lang="en-US" sz="1600" dirty="0">
                <a:latin typeface="Times New Roman" panose="02020603050405020304" pitchFamily="18" charset="0"/>
                <a:cs typeface="Times New Roman" panose="02020603050405020304" pitchFamily="18" charset="0"/>
              </a:rPr>
              <a:t>Deliver the </a:t>
            </a:r>
            <a:r>
              <a:rPr lang="en-US" sz="1600" dirty="0" err="1">
                <a:latin typeface="Times New Roman" panose="02020603050405020304" pitchFamily="18" charset="0"/>
                <a:cs typeface="Times New Roman" panose="02020603050405020304" pitchFamily="18" charset="0"/>
              </a:rPr>
              <a:t>programme</a:t>
            </a:r>
            <a:r>
              <a:rPr lang="en-US" sz="1600" dirty="0">
                <a:latin typeface="Times New Roman" panose="02020603050405020304" pitchFamily="18" charset="0"/>
                <a:cs typeface="Times New Roman" panose="02020603050405020304" pitchFamily="18" charset="0"/>
              </a:rPr>
              <a:t> as per the approved curriculum, ensuring  effective monitoring and management of the apprenticeship component in collaboration with industry</a:t>
            </a:r>
            <a:endParaRPr lang="en-US" altLang="en-US" sz="1600" dirty="0">
              <a:solidFill>
                <a:schemeClr val="tx1"/>
              </a:solidFill>
              <a:latin typeface="Times New Roman" panose="02020603050405020304" pitchFamily="18" charset="0"/>
              <a:cs typeface="Times New Roman" panose="02020603050405020304" pitchFamily="18" charset="0"/>
            </a:endParaRPr>
          </a:p>
        </p:txBody>
      </p:sp>
      <p:sp>
        <p:nvSpPr>
          <p:cNvPr id="10" name="Rectangle: Rounded Corners 9">
            <a:extLst>
              <a:ext uri="{FF2B5EF4-FFF2-40B4-BE49-F238E27FC236}">
                <a16:creationId xmlns:a16="http://schemas.microsoft.com/office/drawing/2014/main" id="{122B7E02-AABE-FBF3-7B8D-38357096B6F3}"/>
              </a:ext>
            </a:extLst>
          </p:cNvPr>
          <p:cNvSpPr/>
          <p:nvPr/>
        </p:nvSpPr>
        <p:spPr>
          <a:xfrm>
            <a:off x="3831053" y="4872971"/>
            <a:ext cx="7384726" cy="529115"/>
          </a:xfrm>
          <a:prstGeom prst="roundRect">
            <a:avLst/>
          </a:prstGeom>
          <a:ln/>
        </p:spPr>
        <p:style>
          <a:lnRef idx="2">
            <a:schemeClr val="accent1"/>
          </a:lnRef>
          <a:fillRef idx="1">
            <a:schemeClr val="lt1"/>
          </a:fillRef>
          <a:effectRef idx="0">
            <a:schemeClr val="accent1"/>
          </a:effectRef>
          <a:fontRef idx="minor">
            <a:schemeClr val="dk1"/>
          </a:fontRef>
        </p:style>
        <p:txBody>
          <a:bodyPr rtlCol="0" anchor="ctr"/>
          <a:lstStyle/>
          <a:p>
            <a:r>
              <a:rPr lang="en-US" sz="1600" dirty="0">
                <a:latin typeface="Times New Roman" panose="02020603050405020304" pitchFamily="18" charset="0"/>
                <a:cs typeface="Times New Roman" panose="02020603050405020304" pitchFamily="18" charset="0"/>
              </a:rPr>
              <a:t>Ensure the availability of adequate infrastructure and qualified faculty, including </a:t>
            </a:r>
            <a:r>
              <a:rPr lang="en-US" sz="1600" i="1" dirty="0">
                <a:latin typeface="Times New Roman" panose="02020603050405020304" pitchFamily="18" charset="0"/>
                <a:cs typeface="Times New Roman" panose="02020603050405020304" pitchFamily="18" charset="0"/>
              </a:rPr>
              <a:t>Professors of Practice</a:t>
            </a:r>
            <a:r>
              <a:rPr lang="en-US" sz="1600" dirty="0">
                <a:latin typeface="Times New Roman" panose="02020603050405020304" pitchFamily="18" charset="0"/>
                <a:cs typeface="Times New Roman" panose="02020603050405020304" pitchFamily="18" charset="0"/>
              </a:rPr>
              <a:t> with relevant industry experience.</a:t>
            </a:r>
          </a:p>
        </p:txBody>
      </p:sp>
      <p:sp>
        <p:nvSpPr>
          <p:cNvPr id="12" name="TextBox 11">
            <a:extLst>
              <a:ext uri="{FF2B5EF4-FFF2-40B4-BE49-F238E27FC236}">
                <a16:creationId xmlns:a16="http://schemas.microsoft.com/office/drawing/2014/main" id="{75096A82-1495-577F-7B96-3055EC5826DB}"/>
              </a:ext>
            </a:extLst>
          </p:cNvPr>
          <p:cNvSpPr txBox="1"/>
          <p:nvPr/>
        </p:nvSpPr>
        <p:spPr>
          <a:xfrm>
            <a:off x="815816" y="224287"/>
            <a:ext cx="7767467" cy="461665"/>
          </a:xfrm>
          <a:prstGeom prst="rect">
            <a:avLst/>
          </a:prstGeom>
          <a:noFill/>
        </p:spPr>
        <p:txBody>
          <a:bodyPr wrap="square" rtlCol="0">
            <a:spAutoFit/>
          </a:bodyPr>
          <a:lstStyle/>
          <a:p>
            <a:r>
              <a:rPr lang="en-US" sz="2400" b="1" dirty="0">
                <a:latin typeface="Times New Roman" panose="02020603050405020304" pitchFamily="18" charset="0"/>
                <a:cs typeface="Times New Roman" panose="02020603050405020304" pitchFamily="18" charset="0"/>
              </a:rPr>
              <a:t>Roles and Responsibilities of </a:t>
            </a:r>
            <a:r>
              <a:rPr lang="en-US" sz="2400" dirty="0">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HEI’s</a:t>
            </a:r>
            <a:endParaRPr lang="en-US" sz="2400" b="1" dirty="0">
              <a:solidFill>
                <a:schemeClr val="accent2">
                  <a:lumMod val="75000"/>
                </a:schemeClr>
              </a:solidFill>
              <a:latin typeface="Times New Roman" panose="02020603050405020304" pitchFamily="18" charset="0"/>
              <a:cs typeface="Times New Roman" panose="02020603050405020304" pitchFamily="18" charset="0"/>
            </a:endParaRPr>
          </a:p>
        </p:txBody>
      </p:sp>
      <p:sp>
        <p:nvSpPr>
          <p:cNvPr id="13" name="Rectangle 1">
            <a:extLst>
              <a:ext uri="{FF2B5EF4-FFF2-40B4-BE49-F238E27FC236}">
                <a16:creationId xmlns:a16="http://schemas.microsoft.com/office/drawing/2014/main" id="{273AC52A-5FA3-31B3-C6B1-51BB91938095}"/>
              </a:ext>
            </a:extLst>
          </p:cNvPr>
          <p:cNvSpPr>
            <a:spLocks noChangeArrowheads="1"/>
          </p:cNvSpPr>
          <p:nvPr/>
        </p:nvSpPr>
        <p:spPr bwMode="auto">
          <a:xfrm>
            <a:off x="1139190" y="1691371"/>
            <a:ext cx="2404587"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rPr>
              <a:t>Policy &amp; Partnership Setup</a:t>
            </a:r>
          </a:p>
        </p:txBody>
      </p:sp>
      <p:sp>
        <p:nvSpPr>
          <p:cNvPr id="14" name="Rectangle: Rounded Corners 13">
            <a:extLst>
              <a:ext uri="{FF2B5EF4-FFF2-40B4-BE49-F238E27FC236}">
                <a16:creationId xmlns:a16="http://schemas.microsoft.com/office/drawing/2014/main" id="{BE26ABF5-97B5-50CA-E62D-6B07D5CFD4D1}"/>
              </a:ext>
            </a:extLst>
          </p:cNvPr>
          <p:cNvSpPr/>
          <p:nvPr/>
        </p:nvSpPr>
        <p:spPr>
          <a:xfrm>
            <a:off x="3825574" y="2484828"/>
            <a:ext cx="7384726" cy="530545"/>
          </a:xfrm>
          <a:prstGeom prst="roundRect">
            <a:avLst/>
          </a:prstGeom>
          <a:ln/>
        </p:spPr>
        <p:style>
          <a:lnRef idx="2">
            <a:schemeClr val="accent1"/>
          </a:lnRef>
          <a:fillRef idx="1">
            <a:schemeClr val="lt1"/>
          </a:fillRef>
          <a:effectRef idx="0">
            <a:schemeClr val="accent1"/>
          </a:effectRef>
          <a:fontRef idx="minor">
            <a:schemeClr val="dk1"/>
          </a:fontRef>
        </p:style>
        <p:txBody>
          <a:bodyPr rtlCol="0" anchor="ctr"/>
          <a:lstStyle/>
          <a:p>
            <a:pPr defTabSz="457200">
              <a:defRPr/>
            </a:pPr>
            <a:r>
              <a:rPr lang="en-US" sz="1600" dirty="0">
                <a:latin typeface="Times New Roman" panose="02020603050405020304" pitchFamily="18" charset="0"/>
                <a:cs typeface="Times New Roman" panose="02020603050405020304" pitchFamily="18" charset="0"/>
              </a:rPr>
              <a:t>Co-develop the curriculum and training components jointly with industry partners</a:t>
            </a:r>
            <a:endParaRPr lang="en-US" altLang="en-US" sz="1600" dirty="0">
              <a:solidFill>
                <a:schemeClr val="tx1"/>
              </a:solidFill>
              <a:latin typeface="Times New Roman" panose="02020603050405020304" pitchFamily="18" charset="0"/>
              <a:cs typeface="Times New Roman" panose="02020603050405020304" pitchFamily="18" charset="0"/>
            </a:endParaRPr>
          </a:p>
        </p:txBody>
      </p:sp>
      <p:sp>
        <p:nvSpPr>
          <p:cNvPr id="15" name="Rectangle 4">
            <a:extLst>
              <a:ext uri="{FF2B5EF4-FFF2-40B4-BE49-F238E27FC236}">
                <a16:creationId xmlns:a16="http://schemas.microsoft.com/office/drawing/2014/main" id="{FBB0AB39-6C40-528E-EFFB-4D47D2247689}"/>
              </a:ext>
            </a:extLst>
          </p:cNvPr>
          <p:cNvSpPr>
            <a:spLocks noChangeArrowheads="1"/>
          </p:cNvSpPr>
          <p:nvPr/>
        </p:nvSpPr>
        <p:spPr bwMode="auto">
          <a:xfrm rot="10800000" flipV="1">
            <a:off x="3878109" y="5672816"/>
            <a:ext cx="7332190" cy="584775"/>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Provide students with the necessary academic and practical support throughout the apprenticeship phase.</a:t>
            </a:r>
          </a:p>
        </p:txBody>
      </p:sp>
    </p:spTree>
    <p:extLst>
      <p:ext uri="{BB962C8B-B14F-4D97-AF65-F5344CB8AC3E}">
        <p14:creationId xmlns:p14="http://schemas.microsoft.com/office/powerpoint/2010/main" val="27448629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D5BDF73-C634-FBB2-B350-B02FE93C7753}"/>
              </a:ext>
            </a:extLst>
          </p:cNvPr>
          <p:cNvSpPr/>
          <p:nvPr/>
        </p:nvSpPr>
        <p:spPr>
          <a:xfrm>
            <a:off x="947214" y="1200150"/>
            <a:ext cx="2788541" cy="1628775"/>
          </a:xfrm>
          <a:prstGeom prst="rect">
            <a:avLst/>
          </a:prstGeom>
          <a:ln/>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28920DC-3DC3-1AEE-7083-490F7D2D4334}"/>
              </a:ext>
            </a:extLst>
          </p:cNvPr>
          <p:cNvSpPr/>
          <p:nvPr/>
        </p:nvSpPr>
        <p:spPr>
          <a:xfrm>
            <a:off x="815816" y="825453"/>
            <a:ext cx="10560367" cy="2621487"/>
          </a:xfrm>
          <a:prstGeom prst="rect">
            <a:avLst/>
          </a:prstGeom>
          <a:noFill/>
          <a:ln>
            <a:solidFill>
              <a:schemeClr val="accent1"/>
            </a:solidFill>
            <a:prstDash val="dash"/>
          </a:ln>
        </p:spPr>
        <p:style>
          <a:lnRef idx="0">
            <a:schemeClr val="accent1"/>
          </a:lnRef>
          <a:fillRef idx="1">
            <a:schemeClr val="accent1"/>
          </a:fillRef>
          <a:effectRef idx="0">
            <a:schemeClr val="dk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a:ln>
                <a:noFill/>
              </a:ln>
              <a:solidFill>
                <a:srgbClr val="FFFFFF"/>
              </a:solidFill>
              <a:effectLst/>
              <a:uLnTx/>
              <a:uFillTx/>
              <a:latin typeface="Times New Roman" panose="02020603050405020304" pitchFamily="18" charset="0"/>
              <a:cs typeface="Times New Roman" panose="02020603050405020304" pitchFamily="18" charset="0"/>
            </a:endParaRPr>
          </a:p>
        </p:txBody>
      </p:sp>
      <p:sp>
        <p:nvSpPr>
          <p:cNvPr id="5" name="Rectangle: Rounded Corners 4">
            <a:extLst>
              <a:ext uri="{FF2B5EF4-FFF2-40B4-BE49-F238E27FC236}">
                <a16:creationId xmlns:a16="http://schemas.microsoft.com/office/drawing/2014/main" id="{8350CC85-8C6B-0210-8CDE-7DCAB4E40CA1}"/>
              </a:ext>
            </a:extLst>
          </p:cNvPr>
          <p:cNvSpPr/>
          <p:nvPr/>
        </p:nvSpPr>
        <p:spPr>
          <a:xfrm>
            <a:off x="3859778" y="1819071"/>
            <a:ext cx="7384726" cy="800530"/>
          </a:xfrm>
          <a:prstGeom prst="roundRect">
            <a:avLst/>
          </a:prstGeom>
          <a:ln>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defTabSz="457200">
              <a:defRPr/>
            </a:pPr>
            <a:endParaRPr lang="en-US" sz="1600" dirty="0">
              <a:latin typeface="Times New Roman" panose="02020603050405020304" pitchFamily="18" charset="0"/>
              <a:cs typeface="Times New Roman" panose="02020603050405020304" pitchFamily="18" charset="0"/>
            </a:endParaRPr>
          </a:p>
          <a:p>
            <a:r>
              <a:rPr lang="en-US" sz="1600" dirty="0">
                <a:latin typeface="Times New Roman" panose="02020603050405020304" pitchFamily="18" charset="0"/>
                <a:cs typeface="Times New Roman" panose="02020603050405020304" pitchFamily="18" charset="0"/>
              </a:rPr>
              <a:t>Maintain flexibility in assessment structure — may include a single end-term evaluation or periodic assessments at the enterprise, conducted jointly by industry and HEI assessors.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04BD132A-2A1A-0569-7BC8-BE40B8E09E34}"/>
              </a:ext>
            </a:extLst>
          </p:cNvPr>
          <p:cNvSpPr/>
          <p:nvPr/>
        </p:nvSpPr>
        <p:spPr>
          <a:xfrm>
            <a:off x="947214" y="4024935"/>
            <a:ext cx="2741484" cy="1979038"/>
          </a:xfrm>
          <a:prstGeom prst="rect">
            <a:avLst/>
          </a:prstGeom>
          <a:ln/>
        </p:spPr>
        <p:style>
          <a:lnRef idx="1">
            <a:schemeClr val="accent4"/>
          </a:lnRef>
          <a:fillRef idx="2">
            <a:schemeClr val="accent4"/>
          </a:fillRef>
          <a:effectRef idx="1">
            <a:schemeClr val="accent4"/>
          </a:effectRef>
          <a:fontRef idx="minor">
            <a:schemeClr val="dk1"/>
          </a:fontRef>
        </p:style>
        <p:txBody>
          <a:bodyPr rtlCol="0" anchor="ctr"/>
          <a:lstStyle/>
          <a:p>
            <a:pPr lvl="0" eaLnBrk="0" fontAlgn="base" hangingPunct="0">
              <a:spcBef>
                <a:spcPct val="0"/>
              </a:spcBef>
              <a:spcAft>
                <a:spcPct val="0"/>
              </a:spcAft>
            </a:pPr>
            <a:endParaRPr lang="en-US" altLang="en-US" dirty="0">
              <a:solidFill>
                <a:schemeClr val="tx1"/>
              </a:solidFill>
              <a:latin typeface="Times New Roman" panose="02020603050405020304" pitchFamily="18" charset="0"/>
              <a:cs typeface="Times New Roman" panose="02020603050405020304" pitchFamily="18" charset="0"/>
            </a:endParaRPr>
          </a:p>
        </p:txBody>
      </p:sp>
      <p:sp>
        <p:nvSpPr>
          <p:cNvPr id="8" name="Rectangle 7">
            <a:extLst>
              <a:ext uri="{FF2B5EF4-FFF2-40B4-BE49-F238E27FC236}">
                <a16:creationId xmlns:a16="http://schemas.microsoft.com/office/drawing/2014/main" id="{B7B4B6E2-5F42-F34E-9840-AB1B4EE94B8E}"/>
              </a:ext>
            </a:extLst>
          </p:cNvPr>
          <p:cNvSpPr/>
          <p:nvPr/>
        </p:nvSpPr>
        <p:spPr>
          <a:xfrm>
            <a:off x="815816" y="3616180"/>
            <a:ext cx="10560367" cy="2851295"/>
          </a:xfrm>
          <a:prstGeom prst="rect">
            <a:avLst/>
          </a:prstGeom>
          <a:noFill/>
          <a:ln>
            <a:solidFill>
              <a:schemeClr val="accent1"/>
            </a:solidFill>
            <a:prstDash val="dash"/>
          </a:ln>
        </p:spPr>
        <p:style>
          <a:lnRef idx="0">
            <a:schemeClr val="accent1"/>
          </a:lnRef>
          <a:fillRef idx="1">
            <a:schemeClr val="accent1"/>
          </a:fillRef>
          <a:effectRef idx="0">
            <a:schemeClr val="dk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a:ln>
                <a:noFill/>
              </a:ln>
              <a:solidFill>
                <a:srgbClr val="FFFFFF"/>
              </a:solidFill>
              <a:effectLst/>
              <a:uLnTx/>
              <a:uFillTx/>
              <a:latin typeface="Times New Roman" panose="02020603050405020304" pitchFamily="18" charset="0"/>
              <a:cs typeface="Times New Roman" panose="02020603050405020304" pitchFamily="18" charset="0"/>
            </a:endParaRPr>
          </a:p>
        </p:txBody>
      </p:sp>
      <p:sp>
        <p:nvSpPr>
          <p:cNvPr id="9" name="Rectangle: Rounded Corners 8">
            <a:extLst>
              <a:ext uri="{FF2B5EF4-FFF2-40B4-BE49-F238E27FC236}">
                <a16:creationId xmlns:a16="http://schemas.microsoft.com/office/drawing/2014/main" id="{40EB14E9-327E-0281-139F-B094BD26FDEF}"/>
              </a:ext>
            </a:extLst>
          </p:cNvPr>
          <p:cNvSpPr/>
          <p:nvPr/>
        </p:nvSpPr>
        <p:spPr>
          <a:xfrm>
            <a:off x="3841448" y="3771900"/>
            <a:ext cx="7384726" cy="786619"/>
          </a:xfrm>
          <a:prstGeom prst="roundRect">
            <a:avLst/>
          </a:prstGeom>
          <a:ln>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r>
              <a:rPr lang="en-US" sz="1600" dirty="0">
                <a:latin typeface="Times New Roman" panose="02020603050405020304" pitchFamily="18" charset="0"/>
                <a:cs typeface="Times New Roman" panose="02020603050405020304" pitchFamily="18" charset="0"/>
              </a:rPr>
              <a:t>Track outcomes of graduates for at least one year post-completion to assess their employment and education pathways.</a:t>
            </a:r>
          </a:p>
        </p:txBody>
      </p:sp>
      <p:sp>
        <p:nvSpPr>
          <p:cNvPr id="10" name="Rectangle: Rounded Corners 9">
            <a:extLst>
              <a:ext uri="{FF2B5EF4-FFF2-40B4-BE49-F238E27FC236}">
                <a16:creationId xmlns:a16="http://schemas.microsoft.com/office/drawing/2014/main" id="{5F28B457-6068-7096-441D-9660848E7043}"/>
              </a:ext>
            </a:extLst>
          </p:cNvPr>
          <p:cNvSpPr/>
          <p:nvPr/>
        </p:nvSpPr>
        <p:spPr>
          <a:xfrm>
            <a:off x="3831053" y="4872971"/>
            <a:ext cx="7384726" cy="529115"/>
          </a:xfrm>
          <a:prstGeom prst="roundRect">
            <a:avLst/>
          </a:prstGeom>
          <a:ln>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endParaRPr lang="en-US" sz="1600" dirty="0">
              <a:latin typeface="Times New Roman" panose="02020603050405020304" pitchFamily="18" charset="0"/>
              <a:cs typeface="Times New Roman" panose="02020603050405020304" pitchFamily="18" charset="0"/>
            </a:endParaRPr>
          </a:p>
          <a:p>
            <a:r>
              <a:rPr lang="en-US" sz="1600" dirty="0">
                <a:latin typeface="Times New Roman" panose="02020603050405020304" pitchFamily="18" charset="0"/>
                <a:cs typeface="Times New Roman" panose="02020603050405020304" pitchFamily="18" charset="0"/>
              </a:rPr>
              <a:t>Use these insights to improve the design, delivery, and effectiveness of future AEDP cycles.</a:t>
            </a:r>
          </a:p>
          <a:p>
            <a:endParaRPr lang="en-US" sz="1600" dirty="0">
              <a:latin typeface="Times New Roman" panose="02020603050405020304" pitchFamily="18" charset="0"/>
              <a:cs typeface="Times New Roman" panose="02020603050405020304" pitchFamily="18" charset="0"/>
            </a:endParaRPr>
          </a:p>
        </p:txBody>
      </p:sp>
      <p:sp>
        <p:nvSpPr>
          <p:cNvPr id="12" name="TextBox 11">
            <a:extLst>
              <a:ext uri="{FF2B5EF4-FFF2-40B4-BE49-F238E27FC236}">
                <a16:creationId xmlns:a16="http://schemas.microsoft.com/office/drawing/2014/main" id="{CFA6E802-A921-03AA-1727-8C8E6CF838D6}"/>
              </a:ext>
            </a:extLst>
          </p:cNvPr>
          <p:cNvSpPr txBox="1"/>
          <p:nvPr/>
        </p:nvSpPr>
        <p:spPr>
          <a:xfrm>
            <a:off x="815816" y="224287"/>
            <a:ext cx="7767467" cy="461665"/>
          </a:xfrm>
          <a:prstGeom prst="rect">
            <a:avLst/>
          </a:prstGeom>
          <a:noFill/>
        </p:spPr>
        <p:txBody>
          <a:bodyPr wrap="square" rtlCol="0">
            <a:spAutoFit/>
          </a:bodyPr>
          <a:lstStyle/>
          <a:p>
            <a:r>
              <a:rPr lang="en-US" sz="2400" b="1" dirty="0">
                <a:latin typeface="Times New Roman" panose="02020603050405020304" pitchFamily="18" charset="0"/>
                <a:cs typeface="Times New Roman" panose="02020603050405020304" pitchFamily="18" charset="0"/>
              </a:rPr>
              <a:t>Roles and Responsibilities of </a:t>
            </a:r>
            <a:r>
              <a:rPr lang="en-US" sz="2400" dirty="0">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HEI’s</a:t>
            </a:r>
            <a:endParaRPr lang="en-US" sz="2400" b="1" dirty="0">
              <a:solidFill>
                <a:schemeClr val="accent2">
                  <a:lumMod val="75000"/>
                </a:schemeClr>
              </a:solidFill>
              <a:latin typeface="Times New Roman" panose="02020603050405020304" pitchFamily="18" charset="0"/>
              <a:cs typeface="Times New Roman" panose="02020603050405020304" pitchFamily="18" charset="0"/>
            </a:endParaRPr>
          </a:p>
        </p:txBody>
      </p:sp>
      <p:sp>
        <p:nvSpPr>
          <p:cNvPr id="13" name="Rectangle 1">
            <a:extLst>
              <a:ext uri="{FF2B5EF4-FFF2-40B4-BE49-F238E27FC236}">
                <a16:creationId xmlns:a16="http://schemas.microsoft.com/office/drawing/2014/main" id="{D5182BA7-BB6B-D2D0-AF31-D4AFD9AE2BAA}"/>
              </a:ext>
            </a:extLst>
          </p:cNvPr>
          <p:cNvSpPr>
            <a:spLocks noChangeArrowheads="1"/>
          </p:cNvSpPr>
          <p:nvPr/>
        </p:nvSpPr>
        <p:spPr bwMode="auto">
          <a:xfrm>
            <a:off x="2068354" y="3772613"/>
            <a:ext cx="240458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4" name="Rectangle: Rounded Corners 13">
            <a:extLst>
              <a:ext uri="{FF2B5EF4-FFF2-40B4-BE49-F238E27FC236}">
                <a16:creationId xmlns:a16="http://schemas.microsoft.com/office/drawing/2014/main" id="{DB02E85E-6E27-5A4C-8219-577688F5150F}"/>
              </a:ext>
            </a:extLst>
          </p:cNvPr>
          <p:cNvSpPr/>
          <p:nvPr/>
        </p:nvSpPr>
        <p:spPr>
          <a:xfrm>
            <a:off x="3878110" y="2800775"/>
            <a:ext cx="7384726" cy="530545"/>
          </a:xfrm>
          <a:prstGeom prst="roundRect">
            <a:avLst/>
          </a:prstGeom>
          <a:ln>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defTabSz="457200">
              <a:defRPr/>
            </a:pPr>
            <a:endParaRPr lang="en-US" sz="1600" b="1" dirty="0">
              <a:latin typeface="Times New Roman" panose="02020603050405020304" pitchFamily="18" charset="0"/>
              <a:cs typeface="Times New Roman" panose="02020603050405020304" pitchFamily="18" charset="0"/>
            </a:endParaRPr>
          </a:p>
          <a:p>
            <a:pPr defTabSz="457200">
              <a:defRPr/>
            </a:pPr>
            <a:r>
              <a:rPr lang="en-US" sz="1600" dirty="0">
                <a:latin typeface="Times New Roman" panose="02020603050405020304" pitchFamily="18" charset="0"/>
                <a:cs typeface="Times New Roman" panose="02020603050405020304" pitchFamily="18" charset="0"/>
              </a:rPr>
              <a:t>Award AEDP qualifications and upload credits to the Academic Bank of Credits (ABC) portal.</a:t>
            </a:r>
          </a:p>
          <a:p>
            <a:pPr defTabSz="457200">
              <a:defRPr/>
            </a:pPr>
            <a:endParaRPr lang="en-US" altLang="en-US" sz="1600" dirty="0">
              <a:solidFill>
                <a:schemeClr val="tx1"/>
              </a:solidFill>
              <a:latin typeface="Times New Roman" panose="02020603050405020304" pitchFamily="18" charset="0"/>
              <a:cs typeface="Times New Roman" panose="02020603050405020304" pitchFamily="18" charset="0"/>
            </a:endParaRPr>
          </a:p>
        </p:txBody>
      </p:sp>
      <p:sp>
        <p:nvSpPr>
          <p:cNvPr id="15" name="Rectangle 4">
            <a:extLst>
              <a:ext uri="{FF2B5EF4-FFF2-40B4-BE49-F238E27FC236}">
                <a16:creationId xmlns:a16="http://schemas.microsoft.com/office/drawing/2014/main" id="{55A2C919-23FD-CD9C-B1FC-3F77A4135E17}"/>
              </a:ext>
            </a:extLst>
          </p:cNvPr>
          <p:cNvSpPr>
            <a:spLocks noChangeArrowheads="1"/>
          </p:cNvSpPr>
          <p:nvPr/>
        </p:nvSpPr>
        <p:spPr bwMode="auto">
          <a:xfrm rot="10800000" flipV="1">
            <a:off x="3878109" y="5672815"/>
            <a:ext cx="7366394" cy="584775"/>
          </a:xfrm>
          <a:prstGeom prst="rect">
            <a:avLst/>
          </a:prstGeom>
          <a:ln>
            <a:solidFill>
              <a:schemeClr val="accent1"/>
            </a:solidFill>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anchor="ctr" anchorCtr="0" compatLnSpc="1">
            <a:prstTxWarp prst="textNoShape">
              <a:avLst/>
            </a:prstTxWarp>
            <a:spAutoFit/>
          </a:bodyPr>
          <a:lstStyle/>
          <a:p>
            <a:pPr eaLnBrk="0" fontAlgn="base" hangingPunct="0">
              <a:spcBef>
                <a:spcPct val="0"/>
              </a:spcBef>
              <a:spcAft>
                <a:spcPct val="0"/>
              </a:spcAft>
            </a:pPr>
            <a:r>
              <a:rPr lang="en-US" sz="1600" dirty="0">
                <a:latin typeface="Times New Roman" panose="02020603050405020304" pitchFamily="18" charset="0"/>
                <a:cs typeface="Times New Roman" panose="02020603050405020304" pitchFamily="18" charset="0"/>
              </a:rPr>
              <a:t>Undertake all necessary measures to ensure continuous quality improvement in AEDP implementation.</a:t>
            </a:r>
          </a:p>
        </p:txBody>
      </p:sp>
      <p:sp>
        <p:nvSpPr>
          <p:cNvPr id="16" name="Rectangle 1">
            <a:extLst>
              <a:ext uri="{FF2B5EF4-FFF2-40B4-BE49-F238E27FC236}">
                <a16:creationId xmlns:a16="http://schemas.microsoft.com/office/drawing/2014/main" id="{E1915E5C-9477-94F9-52F2-6F484D16D687}"/>
              </a:ext>
            </a:extLst>
          </p:cNvPr>
          <p:cNvSpPr>
            <a:spLocks noChangeArrowheads="1"/>
          </p:cNvSpPr>
          <p:nvPr/>
        </p:nvSpPr>
        <p:spPr bwMode="auto">
          <a:xfrm>
            <a:off x="1376839" y="1691371"/>
            <a:ext cx="263318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rPr>
              <a:t>Assessment &amp; Compliance</a:t>
            </a:r>
          </a:p>
        </p:txBody>
      </p:sp>
      <p:sp>
        <p:nvSpPr>
          <p:cNvPr id="17" name="Rectangle 2">
            <a:extLst>
              <a:ext uri="{FF2B5EF4-FFF2-40B4-BE49-F238E27FC236}">
                <a16:creationId xmlns:a16="http://schemas.microsoft.com/office/drawing/2014/main" id="{7FCF8278-8103-6736-39FC-998C0FC875FA}"/>
              </a:ext>
            </a:extLst>
          </p:cNvPr>
          <p:cNvSpPr>
            <a:spLocks noChangeArrowheads="1"/>
          </p:cNvSpPr>
          <p:nvPr/>
        </p:nvSpPr>
        <p:spPr bwMode="auto">
          <a:xfrm>
            <a:off x="976221" y="4691288"/>
            <a:ext cx="2404587"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rPr>
              <a:t>Outcome Tracking &amp; Quality Enhancement</a:t>
            </a:r>
          </a:p>
        </p:txBody>
      </p:sp>
      <p:sp>
        <p:nvSpPr>
          <p:cNvPr id="19" name="TextBox 18">
            <a:extLst>
              <a:ext uri="{FF2B5EF4-FFF2-40B4-BE49-F238E27FC236}">
                <a16:creationId xmlns:a16="http://schemas.microsoft.com/office/drawing/2014/main" id="{6684E0BD-5D97-986C-CDE8-650A684F400B}"/>
              </a:ext>
            </a:extLst>
          </p:cNvPr>
          <p:cNvSpPr txBox="1"/>
          <p:nvPr/>
        </p:nvSpPr>
        <p:spPr>
          <a:xfrm>
            <a:off x="3878110" y="1003500"/>
            <a:ext cx="7348064" cy="58477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lvl="0" algn="ctr" eaLnBrk="0" fontAlgn="base" hangingPunct="0">
              <a:spcBef>
                <a:spcPct val="0"/>
              </a:spcBef>
              <a:spcAft>
                <a:spcPct val="0"/>
              </a:spcAft>
            </a:pPr>
            <a:r>
              <a:rPr lang="en-US" sz="1600" dirty="0">
                <a:latin typeface="Times New Roman" panose="02020603050405020304" pitchFamily="18" charset="0"/>
                <a:cs typeface="Times New Roman" panose="02020603050405020304" pitchFamily="18" charset="0"/>
              </a:rPr>
              <a:t>Map and report all apprenticeship contracts and related compliance on the NATS portal</a:t>
            </a:r>
          </a:p>
          <a:p>
            <a:pPr lvl="0" eaLnBrk="0" fontAlgn="base" hangingPunct="0">
              <a:spcBef>
                <a:spcPct val="0"/>
              </a:spcBef>
              <a:spcAft>
                <a:spcPct val="0"/>
              </a:spcAft>
            </a:pPr>
            <a:endParaRPr kumimoji="0" lang="en-US" altLang="en-US" sz="16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73682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525" row="2">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EAAE8301-8B7D-44DA-A94F-BC24D2D36673}">
  <we:reference id="6bb0fabe-aef4-4e3d-874a-99b48edaaa91" version="1.0.0.1" store="EXCatalog" storeType="EXCatalog"/>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3036C22355C1649A1FC24E4C194F231" ma:contentTypeVersion="5" ma:contentTypeDescription="Create a new document." ma:contentTypeScope="" ma:versionID="8e3dc12025041b5662bde710f7af10ef">
  <xsd:schema xmlns:xsd="http://www.w3.org/2001/XMLSchema" xmlns:xs="http://www.w3.org/2001/XMLSchema" xmlns:p="http://schemas.microsoft.com/office/2006/metadata/properties" xmlns:ns3="1d062eb8-67cb-46b6-9693-dde2a4064ef2" targetNamespace="http://schemas.microsoft.com/office/2006/metadata/properties" ma:root="true" ma:fieldsID="5213eada422db0861c3aef68025b9ac2" ns3:_="">
    <xsd:import namespace="1d062eb8-67cb-46b6-9693-dde2a4064ef2"/>
    <xsd:element name="properties">
      <xsd:complexType>
        <xsd:sequence>
          <xsd:element name="documentManagement">
            <xsd:complexType>
              <xsd:all>
                <xsd:element ref="ns3:MediaServiceDateTaken" minOccurs="0"/>
                <xsd:element ref="ns3:_activity" minOccurs="0"/>
                <xsd:element ref="ns3:MediaServiceMetadata" minOccurs="0"/>
                <xsd:element ref="ns3:MediaServiceFastMetadata"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d062eb8-67cb-46b6-9693-dde2a4064ef2"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_activity" ma:index="9" nillable="true" ma:displayName="_activity" ma:hidden="true" ma:internalName="_activity">
      <xsd:simpleType>
        <xsd:restriction base="dms:Note"/>
      </xsd:simpleType>
    </xsd:element>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SearchProperties" ma:index="12"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1d062eb8-67cb-46b6-9693-dde2a4064ef2" xsi:nil="true"/>
  </documentManagement>
</p:properties>
</file>

<file path=customXml/itemProps1.xml><?xml version="1.0" encoding="utf-8"?>
<ds:datastoreItem xmlns:ds="http://schemas.openxmlformats.org/officeDocument/2006/customXml" ds:itemID="{9135523E-E217-41DA-B59A-867E58259D2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d062eb8-67cb-46b6-9693-dde2a4064e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8A40C46-68B4-4F1C-97C2-D42957E83818}">
  <ds:schemaRefs>
    <ds:schemaRef ds:uri="http://schemas.microsoft.com/sharepoint/v3/contenttype/forms"/>
  </ds:schemaRefs>
</ds:datastoreItem>
</file>

<file path=customXml/itemProps3.xml><?xml version="1.0" encoding="utf-8"?>
<ds:datastoreItem xmlns:ds="http://schemas.openxmlformats.org/officeDocument/2006/customXml" ds:itemID="{0FFDF4FC-BCC0-43A2-A1E9-D05471C401F6}">
  <ds:schemaRefs>
    <ds:schemaRef ds:uri="http://www.w3.org/XML/1998/namespace"/>
    <ds:schemaRef ds:uri="http://schemas.microsoft.com/office/2006/documentManagement/types"/>
    <ds:schemaRef ds:uri="1d062eb8-67cb-46b6-9693-dde2a4064ef2"/>
    <ds:schemaRef ds:uri="http://schemas.microsoft.com/office/infopath/2007/PartnerControls"/>
    <ds:schemaRef ds:uri="http://purl.org/dc/terms/"/>
    <ds:schemaRef ds:uri="http://purl.org/dc/elements/1.1/"/>
    <ds:schemaRef ds:uri="http://schemas.openxmlformats.org/package/2006/metadata/core-properties"/>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3604</TotalTime>
  <Words>1380</Words>
  <Application>Microsoft Office PowerPoint</Application>
  <PresentationFormat>Widescreen</PresentationFormat>
  <Paragraphs>199</Paragraphs>
  <Slides>14</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Aptos</vt:lpstr>
      <vt:lpstr>Aptos Display</vt:lpstr>
      <vt:lpstr>Arial</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PricewaterhouseCoopers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Srija Guttula (IN)</dc:creator>
  <cp:lastModifiedBy>Srija Guttula (IN)</cp:lastModifiedBy>
  <cp:revision>7</cp:revision>
  <dcterms:created xsi:type="dcterms:W3CDTF">2025-08-20T05:45:14Z</dcterms:created>
  <dcterms:modified xsi:type="dcterms:W3CDTF">2026-05-05T05:42:18Z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0x01010073036C22355C1649A1FC24E4C194F231</vt:lpwstr>
  </property>
</Properties>
</file>